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57" r:id="rId4"/>
    <p:sldId id="283" r:id="rId5"/>
    <p:sldId id="285" r:id="rId6"/>
    <p:sldId id="268" r:id="rId7"/>
    <p:sldId id="290" r:id="rId8"/>
    <p:sldId id="269" r:id="rId9"/>
    <p:sldId id="271" r:id="rId10"/>
    <p:sldId id="293" r:id="rId11"/>
    <p:sldId id="294" r:id="rId12"/>
    <p:sldId id="286" r:id="rId13"/>
    <p:sldId id="262" r:id="rId14"/>
    <p:sldId id="272" r:id="rId15"/>
    <p:sldId id="273" r:id="rId16"/>
    <p:sldId id="274" r:id="rId17"/>
    <p:sldId id="287" r:id="rId18"/>
    <p:sldId id="278" r:id="rId19"/>
    <p:sldId id="288" r:id="rId20"/>
    <p:sldId id="292" r:id="rId21"/>
    <p:sldId id="275" r:id="rId22"/>
    <p:sldId id="276" r:id="rId23"/>
    <p:sldId id="289" r:id="rId24"/>
    <p:sldId id="279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95673"/>
  </p:normalViewPr>
  <p:slideViewPr>
    <p:cSldViewPr snapToGrid="0" snapToObjects="1">
      <p:cViewPr varScale="1">
        <p:scale>
          <a:sx n="85" d="100"/>
          <a:sy n="85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409FF-36DB-DC4E-992F-307EDB2EF75B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5D849-CAE5-0848-95F2-93F79C5D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0A8A4-8F66-134D-A73E-B7C27FAF5916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Another multi-agency funded project called RED (Rigorously Engineered Decisions) led to the development of the “domino agent” architecture which has influenced a great deal of our theoretical thinking and technology development for approaching 15 years. 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67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54CDE0-6C58-1642-BB3D-8547128091D2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61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08BCF-0AD6-754B-8519-7A282B07FA01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0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3173C-0DF6-E443-8C4B-21D095B9CC9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02DCE-15E7-F349-B525-17BFD7A0EB3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D5C918-9785-D04E-A809-2DC7397582B7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D2F472-E167-1A43-BA0A-64FC8CD8A80F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85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6D0735-E56E-0240-845B-A7C9A88C27B5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72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BAC0A-86A1-3440-B9F6-4AF3534B95B6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72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F05D-58A5-D94C-9225-33AE94DCF625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F1F7-16D4-BC40-A3E7-C2A8C706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180" y="1122363"/>
            <a:ext cx="6645639" cy="2387600"/>
          </a:xfrm>
        </p:spPr>
        <p:txBody>
          <a:bodyPr>
            <a:normAutofit/>
          </a:bodyPr>
          <a:lstStyle/>
          <a:p>
            <a:r>
              <a:rPr lang="en-US" dirty="0"/>
              <a:t>The CREDO stack: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from arguments to decisions </a:t>
            </a:r>
            <a:r>
              <a:rPr lang="en-US" sz="4400" dirty="0"/>
              <a:t>to cognitive </a:t>
            </a:r>
            <a:r>
              <a:rPr lang="en-US" sz="4400" dirty="0" smtClean="0"/>
              <a:t>agents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09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Fox and </a:t>
            </a:r>
            <a:r>
              <a:rPr lang="en-US" b="1" dirty="0" smtClean="0"/>
              <a:t>many friend</a:t>
            </a:r>
            <a:r>
              <a:rPr lang="en-US" dirty="0" smtClean="0"/>
              <a:t>s, including </a:t>
            </a:r>
            <a:r>
              <a:rPr lang="en-US" i="1" dirty="0" smtClean="0"/>
              <a:t>Mike Clark, </a:t>
            </a:r>
            <a:r>
              <a:rPr lang="en-US" i="1" dirty="0" err="1" smtClean="0"/>
              <a:t>Subrata</a:t>
            </a:r>
            <a:r>
              <a:rPr lang="en-US" i="1" dirty="0" smtClean="0"/>
              <a:t> Das, David </a:t>
            </a:r>
            <a:r>
              <a:rPr lang="en-US" i="1" dirty="0" err="1" smtClean="0"/>
              <a:t>Glasspool</a:t>
            </a:r>
            <a:r>
              <a:rPr lang="en-US" i="1" dirty="0" smtClean="0"/>
              <a:t>, Paul Krause, Simon Parsons, Simon Ambler, Morten </a:t>
            </a:r>
            <a:r>
              <a:rPr lang="en-US" i="1" dirty="0" err="1" smtClean="0"/>
              <a:t>Elvang-Goransson</a:t>
            </a:r>
            <a:r>
              <a:rPr lang="en-US" i="1" dirty="0" smtClean="0"/>
              <a:t>, Elizabeth Black </a:t>
            </a:r>
            <a:r>
              <a:rPr lang="is-IS" i="1" dirty="0" smtClean="0"/>
              <a:t>… </a:t>
            </a:r>
            <a:r>
              <a:rPr lang="en-US" i="1" dirty="0" smtClean="0"/>
              <a:t>Rick Cooper, Peter Yule </a:t>
            </a:r>
            <a:r>
              <a:rPr lang="is-IS" i="1" dirty="0" smtClean="0"/>
              <a:t>… Andrzej Glowinski, </a:t>
            </a:r>
            <a:r>
              <a:rPr lang="en-US" i="1" dirty="0" err="1" smtClean="0"/>
              <a:t>Vivek</a:t>
            </a:r>
            <a:r>
              <a:rPr lang="en-US" i="1" dirty="0" smtClean="0"/>
              <a:t> </a:t>
            </a:r>
            <a:r>
              <a:rPr lang="en-US" i="1" dirty="0" err="1" smtClean="0"/>
              <a:t>Patkar</a:t>
            </a:r>
            <a:r>
              <a:rPr lang="en-US" i="1" dirty="0" smtClean="0"/>
              <a:t>, Mike O’Neil </a:t>
            </a:r>
            <a:r>
              <a:rPr lang="is-IS" dirty="0" smtClean="0"/>
              <a:t>… </a:t>
            </a:r>
            <a:r>
              <a:rPr lang="is-IS" b="1" dirty="0" smtClean="0"/>
              <a:t>and mentors </a:t>
            </a:r>
            <a:r>
              <a:rPr lang="is-IS" i="1" dirty="0" smtClean="0"/>
              <a:t>Allen Newell, Herb Simon, John Morton, Donald E Broadbent, Ulric Neisser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1843790" y="1690688"/>
            <a:ext cx="8290810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DB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sym typeface="Symbol" charset="2"/>
              </a:rPr>
              <a:t>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rgbClr val="FFFFFF"/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P is any well-formed formula in the language of the logic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sym typeface="Symbol" charset="2"/>
              </a:rPr>
              <a:t></a:t>
            </a: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sym typeface="Symbol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an argument, possibly using inconsistent data, can be constructed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sym typeface="Symbol" charset="2"/>
              </a:rPr>
              <a:t></a:t>
            </a:r>
            <a:endParaRPr lang="en-GB" altLang="en-US" sz="1400" b="1" i="1" dirty="0">
              <a:solidFill>
                <a:schemeClr val="accent6">
                  <a:lumMod val="75000"/>
                </a:schemeClr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a consistent argument can be constructed (we may also be able to construct a consistent argument against)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sym typeface="Symbol" charset="2"/>
              </a:rPr>
              <a:t></a:t>
            </a: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sym typeface="Symbol" charset="2"/>
              </a:rPr>
              <a:t>  </a:t>
            </a:r>
            <a:endParaRPr lang="en-GB" altLang="en-US" sz="1400" b="1" i="1" dirty="0">
              <a:solidFill>
                <a:schemeClr val="accent1">
                  <a:lumMod val="75000"/>
                </a:schemeClr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a consistent argument can be constructed for it, and no consistent argument can be constructed against it.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sym typeface="Symbol" charset="2"/>
              </a:rPr>
              <a:t></a:t>
            </a:r>
            <a:endParaRPr lang="en-GB" altLang="en-US" sz="1400" b="1" i="1" dirty="0">
              <a:solidFill>
                <a:schemeClr val="accent6">
                  <a:lumMod val="75000"/>
                </a:schemeClr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it satisfies the conditions of being </a:t>
            </a: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sym typeface="Symbol" charset="2"/>
              </a:rPr>
              <a:t></a:t>
            </a: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and, in addition, no consistent arguments can be constructed against any of the premises used in its supporting argument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sym typeface="Symbol" charset="2"/>
              </a:rPr>
              <a:t></a:t>
            </a:r>
            <a:endParaRPr lang="en-GB" altLang="en-US" sz="1400" b="1" i="1" dirty="0">
              <a:solidFill>
                <a:schemeClr val="accent6">
                  <a:lumMod val="75000"/>
                </a:schemeClr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it is a tautology of the logic (meaning that its validity is not contingent on any data in the knowledge base).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/>
              <a:t>Logical confidence</a:t>
            </a:r>
            <a:endParaRPr lang="en-GB" altLang="en-US" sz="2400" dirty="0"/>
          </a:p>
        </p:txBody>
      </p:sp>
      <p:sp>
        <p:nvSpPr>
          <p:cNvPr id="702468" name="Text Box 4"/>
          <p:cNvSpPr txBox="1">
            <a:spLocks noChangeArrowheads="1"/>
          </p:cNvSpPr>
          <p:nvPr/>
        </p:nvSpPr>
        <p:spPr bwMode="auto">
          <a:xfrm>
            <a:off x="287441" y="6272837"/>
            <a:ext cx="41495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Based on </a:t>
            </a:r>
            <a:r>
              <a:rPr lang="en-GB" alt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Elvang-Gorannson</a:t>
            </a:r>
            <a:r>
              <a:rPr lang="en-GB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, Krause and Fox “Logic and linguistic uncertainty terms” </a:t>
            </a:r>
            <a:r>
              <a:rPr lang="en-GB" alt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Proc. UAI</a:t>
            </a:r>
            <a:r>
              <a:rPr lang="en-GB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(1993) </a:t>
            </a:r>
            <a:endParaRPr lang="en-GB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sz="4000" dirty="0"/>
              <a:t>Logical confidence</a:t>
            </a:r>
            <a:endParaRPr lang="en-GB" altLang="en-US" sz="3200" dirty="0"/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1837543" y="1690688"/>
            <a:ext cx="865557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DB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</a:rPr>
              <a:t>open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P is any well-formed formula in the language of the logic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</a:rPr>
              <a:t>supported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an argument, possibly using inconsistent data, can be constructed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</a:rPr>
              <a:t>plausible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a consistent argument can be constructed (we may also be able to construct a consistent argument against)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</a:rPr>
              <a:t>probable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a consistent argument can be constructed for it, and no consistent argument can be constructed against it.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</a:rPr>
              <a:t>persuasive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it satisfies the conditions of being probable and, in addition, no consistent arguments can be constructed against any of the premises used in its supporting argument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 is </a:t>
            </a:r>
            <a:r>
              <a:rPr lang="en-GB" altLang="en-US" sz="1400" b="1" i="1" dirty="0">
                <a:solidFill>
                  <a:schemeClr val="accent6">
                    <a:lumMod val="75000"/>
                  </a:schemeClr>
                </a:solidFill>
                <a:latin typeface="Century Gothic" charset="0"/>
              </a:rPr>
              <a:t>certain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4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	</a:t>
            </a:r>
            <a:r>
              <a:rPr lang="en-GB" altLang="en-US" sz="1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if it is a tautology of the logic (meaning that its validity is not contingent on any data in the knowledge base).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7441" y="6272837"/>
            <a:ext cx="41495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Based on </a:t>
            </a:r>
            <a:r>
              <a:rPr lang="en-GB" alt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Elvang-Gorannson</a:t>
            </a:r>
            <a:r>
              <a:rPr lang="en-GB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, Krause and Fox “Logic and linguistic uncertainty terms” </a:t>
            </a:r>
            <a:r>
              <a:rPr lang="en-GB" alt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Proc. UAI</a:t>
            </a:r>
            <a:r>
              <a:rPr lang="en-GB" alt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(1993) </a:t>
            </a:r>
            <a:endParaRPr lang="en-GB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The CREDO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stack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90"/>
            <a:ext cx="43195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3935" y="3572564"/>
            <a:ext cx="3923715" cy="630628"/>
          </a:xfrm>
          <a:prstGeom prst="rect">
            <a:avLst/>
          </a:prstGeom>
          <a:solidFill>
            <a:srgbClr val="548235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engineering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73" y="1339538"/>
            <a:ext cx="194468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2210" y="5174938"/>
            <a:ext cx="10525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Concepts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9810" y="4438338"/>
            <a:ext cx="1347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Descriptions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8110" y="3612838"/>
            <a:ext cx="68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7610" y="2863538"/>
            <a:ext cx="1069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Decisions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0810" y="2101538"/>
            <a:ext cx="677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Plans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7994910" y="1403038"/>
            <a:ext cx="1039813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98098" y="1415738"/>
            <a:ext cx="8302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Agents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19238" y="1463363"/>
            <a:ext cx="4230686" cy="4845050"/>
            <a:chOff x="3759200" y="1549400"/>
            <a:chExt cx="4231462" cy="4845566"/>
          </a:xfrm>
        </p:grpSpPr>
        <p:sp>
          <p:nvSpPr>
            <p:cNvPr id="13" name="TextBox 12"/>
            <p:cNvSpPr txBox="1"/>
            <p:nvPr/>
          </p:nvSpPr>
          <p:spPr>
            <a:xfrm>
              <a:off x="4343507" y="5334403"/>
              <a:ext cx="3626515" cy="554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Class hierarchies, semantic networks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Diseases, Symptoms, Findings, Drugs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05400" y="4648530"/>
              <a:ext cx="3360254" cy="3693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Medical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knowledge,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Clinical notes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05400" y="3822942"/>
              <a:ext cx="3439155" cy="64618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Alerts, reminders, interpretations, </a:t>
              </a:r>
            </a:p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recommendations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3507" y="3073562"/>
              <a:ext cx="3154839" cy="3693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Options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evidence, preferences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5400" y="2308306"/>
              <a:ext cx="2648435" cy="368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Care pathways, workflows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32392" y="6025040"/>
              <a:ext cx="3019979" cy="369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Terminologies, coding systems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59200" y="3759435"/>
              <a:ext cx="222291" cy="57156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3507" y="1549400"/>
              <a:ext cx="3647155" cy="3699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Expert systems, Personal care agents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 flipV="1">
            <a:off x="9350893" y="3673163"/>
            <a:ext cx="455354" cy="3937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flipV="1">
            <a:off x="7488034" y="1195075"/>
            <a:ext cx="2090536" cy="288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1488" y="2987363"/>
            <a:ext cx="4517072" cy="19431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Software engineering</a:t>
            </a:r>
            <a:endParaRPr lang="en-US" altLang="en-US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910013" y="25717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24" name="AutoShape 4"/>
          <p:cNvSpPr>
            <a:spLocks noChangeArrowheads="1"/>
          </p:cNvSpPr>
          <p:nvPr/>
        </p:nvSpPr>
        <p:spPr bwMode="auto">
          <a:xfrm>
            <a:off x="6942351" y="3417851"/>
            <a:ext cx="1463675" cy="86360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imes New Roman" charset="0"/>
              </a:rPr>
              <a:t>Plans</a:t>
            </a:r>
          </a:p>
        </p:txBody>
      </p:sp>
      <p:sp>
        <p:nvSpPr>
          <p:cNvPr id="901125" name="Oval 5"/>
          <p:cNvSpPr>
            <a:spLocks noChangeArrowheads="1"/>
          </p:cNvSpPr>
          <p:nvPr/>
        </p:nvSpPr>
        <p:spPr bwMode="auto">
          <a:xfrm>
            <a:off x="3557409" y="3233219"/>
            <a:ext cx="1238250" cy="1239838"/>
          </a:xfrm>
          <a:prstGeom prst="ellipse">
            <a:avLst/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imes New Roman" charset="0"/>
              </a:rPr>
              <a:t>Decisions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16603" y="1522414"/>
            <a:ext cx="1143000" cy="1066800"/>
            <a:chOff x="3168" y="1656"/>
            <a:chExt cx="864" cy="833"/>
          </a:xfrm>
        </p:grpSpPr>
        <p:sp>
          <p:nvSpPr>
            <p:cNvPr id="5139" name="Freeform 7"/>
            <p:cNvSpPr>
              <a:spLocks/>
            </p:cNvSpPr>
            <p:nvPr/>
          </p:nvSpPr>
          <p:spPr bwMode="auto">
            <a:xfrm>
              <a:off x="3168" y="1656"/>
              <a:ext cx="864" cy="833"/>
            </a:xfrm>
            <a:custGeom>
              <a:avLst/>
              <a:gdLst>
                <a:gd name="T0" fmla="*/ 350 w 702"/>
                <a:gd name="T1" fmla="*/ 0 h 690"/>
                <a:gd name="T2" fmla="*/ 0 w 702"/>
                <a:gd name="T3" fmla="*/ 344 h 690"/>
                <a:gd name="T4" fmla="*/ 350 w 702"/>
                <a:gd name="T5" fmla="*/ 689 h 690"/>
                <a:gd name="T6" fmla="*/ 701 w 702"/>
                <a:gd name="T7" fmla="*/ 344 h 690"/>
                <a:gd name="T8" fmla="*/ 350 w 702"/>
                <a:gd name="T9" fmla="*/ 0 h 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690"/>
                <a:gd name="T17" fmla="*/ 702 w 702"/>
                <a:gd name="T18" fmla="*/ 690 h 6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690">
                  <a:moveTo>
                    <a:pt x="350" y="0"/>
                  </a:moveTo>
                  <a:lnTo>
                    <a:pt x="0" y="344"/>
                  </a:lnTo>
                  <a:lnTo>
                    <a:pt x="350" y="689"/>
                  </a:lnTo>
                  <a:lnTo>
                    <a:pt x="701" y="344"/>
                  </a:lnTo>
                  <a:lnTo>
                    <a:pt x="350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8"/>
            <p:cNvSpPr>
              <a:spLocks noChangeArrowheads="1"/>
            </p:cNvSpPr>
            <p:nvPr/>
          </p:nvSpPr>
          <p:spPr bwMode="auto">
            <a:xfrm>
              <a:off x="3216" y="1920"/>
              <a:ext cx="73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latin typeface="Times New Roman" charset="0"/>
                </a:rPr>
                <a:t>Enquiries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039225" y="1743265"/>
            <a:ext cx="962025" cy="762000"/>
            <a:chOff x="4416" y="1704"/>
            <a:chExt cx="720" cy="653"/>
          </a:xfrm>
        </p:grpSpPr>
        <p:sp>
          <p:nvSpPr>
            <p:cNvPr id="5137" name="Rectangle 10"/>
            <p:cNvSpPr>
              <a:spLocks noChangeArrowheads="1"/>
            </p:cNvSpPr>
            <p:nvPr/>
          </p:nvSpPr>
          <p:spPr bwMode="auto">
            <a:xfrm>
              <a:off x="4416" y="1704"/>
              <a:ext cx="720" cy="65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Rectangle 11"/>
            <p:cNvSpPr>
              <a:spLocks noChangeArrowheads="1"/>
            </p:cNvSpPr>
            <p:nvPr/>
          </p:nvSpPr>
          <p:spPr bwMode="auto">
            <a:xfrm>
              <a:off x="4464" y="1896"/>
              <a:ext cx="618" cy="29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latin typeface="Times New Roman" charset="0"/>
                </a:rPr>
                <a:t>Actions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407275" y="6069954"/>
            <a:ext cx="425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i="1" dirty="0">
                <a:latin typeface="Palatino Linotype" charset="0"/>
              </a:rPr>
              <a:t>Artificial Intelligence in Hazardous Applications</a:t>
            </a:r>
            <a:r>
              <a:rPr lang="en-GB" altLang="en-US" sz="1600" dirty="0">
                <a:latin typeface="Palatino Linotype" charset="0"/>
              </a:rPr>
              <a:t> </a:t>
            </a:r>
          </a:p>
          <a:p>
            <a:pPr eaLnBrk="1" hangingPunct="1"/>
            <a:r>
              <a:rPr lang="en-GB" altLang="en-US" sz="1600" dirty="0">
                <a:latin typeface="Palatino Linotype" charset="0"/>
              </a:rPr>
              <a:t>J Fox and S Das, AAAI &amp; MIT Press 2000</a:t>
            </a: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5287963" y="4911726"/>
            <a:ext cx="152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/>
              <a:t>Commitments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8401051" y="4916489"/>
            <a:ext cx="12493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/>
              <a:t>Plans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8543925" y="29241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/>
              <a:t>Actions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3947" y="2233534"/>
            <a:ext cx="8443159" cy="3411018"/>
            <a:chOff x="2403475" y="2368550"/>
            <a:chExt cx="7613651" cy="2916238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444448" y="3246438"/>
              <a:ext cx="625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>
                  <a:latin typeface="Verdana" charset="0"/>
                </a:rPr>
                <a:t> </a:t>
              </a: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403475" y="3074989"/>
              <a:ext cx="11366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794251" y="2673350"/>
              <a:ext cx="1133475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809956" y="2787650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Verdana" charset="0"/>
                </a:rPr>
                <a:t> </a:t>
              </a:r>
              <a:endParaRPr lang="en-GB" altLang="en-US" sz="1400">
                <a:latin typeface="Verdana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7221538" y="2698750"/>
              <a:ext cx="113506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8130881" y="2776538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Verdana" charset="0"/>
                </a:rPr>
                <a:t> </a:t>
              </a:r>
              <a:endParaRPr lang="en-GB" altLang="en-US" sz="1400">
                <a:latin typeface="Verdana" charset="0"/>
              </a:endParaRPr>
            </a:p>
          </p:txBody>
        </p:sp>
        <p:sp>
          <p:nvSpPr>
            <p:cNvPr id="28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08251" y="2368550"/>
              <a:ext cx="7504113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508250" y="2373313"/>
              <a:ext cx="625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Verdana" charset="0"/>
                </a:rPr>
                <a:t> </a:t>
              </a: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547939" y="2373313"/>
              <a:ext cx="1330325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513014" y="2444750"/>
              <a:ext cx="1411287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2971251" y="2678571"/>
              <a:ext cx="5562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Goals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3570288" y="2530475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2609850" y="4416426"/>
              <a:ext cx="1328738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2593975" y="4421188"/>
              <a:ext cx="14112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3817938" y="45069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2862736" y="4623955"/>
              <a:ext cx="910674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 smtClean="0">
                  <a:latin typeface="Verdana" charset="0"/>
                </a:rPr>
                <a:t>Candidate</a:t>
              </a:r>
            </a:p>
            <a:p>
              <a:pPr eaLnBrk="1" hangingPunct="1"/>
              <a:r>
                <a:rPr lang="en-US" altLang="en-US" sz="1400" b="1" dirty="0" smtClean="0">
                  <a:latin typeface="Verdana" charset="0"/>
                </a:rPr>
                <a:t>solutions</a:t>
              </a:r>
              <a:endParaRPr lang="en-US" altLang="en-US" sz="1400" dirty="0">
                <a:latin typeface="Verdana" charset="0"/>
              </a:endParaRP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5567364" y="4416426"/>
              <a:ext cx="1335087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5456238" y="4446589"/>
              <a:ext cx="1612900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5781009" y="4714948"/>
              <a:ext cx="9585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smtClean="0">
                  <a:latin typeface="Verdana" charset="0"/>
                </a:rPr>
                <a:t>Decisions</a:t>
              </a:r>
              <a:endParaRPr lang="en-US" altLang="en-US" sz="1400" b="1" dirty="0">
                <a:latin typeface="Verdana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6684963" y="4532313"/>
              <a:ext cx="865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-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6634163" y="4832350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auto">
            <a:xfrm>
              <a:off x="5567364" y="2373313"/>
              <a:ext cx="1335087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5537200" y="2495550"/>
              <a:ext cx="1411288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5896673" y="2699208"/>
              <a:ext cx="6764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Beliefs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6654800" y="2581275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8591551" y="4416426"/>
              <a:ext cx="1330325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8605839" y="4598988"/>
              <a:ext cx="1411287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8983400" y="4735740"/>
              <a:ext cx="5466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Plans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9648825" y="46847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8591551" y="2373313"/>
              <a:ext cx="1330325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8591550" y="2516188"/>
              <a:ext cx="14112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8903428" y="2679928"/>
              <a:ext cx="7453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Actions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9759950" y="26019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grpSp>
          <p:nvGrpSpPr>
            <p:cNvPr id="55" name="Group 37"/>
            <p:cNvGrpSpPr>
              <a:grpSpLocks/>
            </p:cNvGrpSpPr>
            <p:nvPr/>
          </p:nvGrpSpPr>
          <p:grpSpPr bwMode="auto">
            <a:xfrm>
              <a:off x="3883025" y="2617788"/>
              <a:ext cx="1689100" cy="360362"/>
              <a:chOff x="1346" y="1693"/>
              <a:chExt cx="1064" cy="227"/>
            </a:xfrm>
          </p:grpSpPr>
          <p:sp>
            <p:nvSpPr>
              <p:cNvPr id="74" name="Rectangle 38"/>
              <p:cNvSpPr>
                <a:spLocks noChangeArrowheads="1"/>
              </p:cNvSpPr>
              <p:nvPr/>
            </p:nvSpPr>
            <p:spPr bwMode="auto">
              <a:xfrm>
                <a:off x="1563" y="1776"/>
                <a:ext cx="847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1346" y="1693"/>
                <a:ext cx="227" cy="227"/>
              </a:xfrm>
              <a:custGeom>
                <a:avLst/>
                <a:gdLst>
                  <a:gd name="T0" fmla="*/ 227 w 227"/>
                  <a:gd name="T1" fmla="*/ 0 h 227"/>
                  <a:gd name="T2" fmla="*/ 0 w 227"/>
                  <a:gd name="T3" fmla="*/ 112 h 227"/>
                  <a:gd name="T4" fmla="*/ 227 w 227"/>
                  <a:gd name="T5" fmla="*/ 227 h 227"/>
                  <a:gd name="T6" fmla="*/ 227 w 227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27"/>
                  <a:gd name="T14" fmla="*/ 227 w 227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27">
                    <a:moveTo>
                      <a:pt x="227" y="0"/>
                    </a:moveTo>
                    <a:lnTo>
                      <a:pt x="0" y="112"/>
                    </a:lnTo>
                    <a:lnTo>
                      <a:pt x="227" y="227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40"/>
            <p:cNvGrpSpPr>
              <a:grpSpLocks/>
            </p:cNvGrpSpPr>
            <p:nvPr/>
          </p:nvGrpSpPr>
          <p:grpSpPr bwMode="auto">
            <a:xfrm>
              <a:off x="6867525" y="2613026"/>
              <a:ext cx="1754188" cy="360363"/>
              <a:chOff x="3226" y="1690"/>
              <a:chExt cx="1105" cy="227"/>
            </a:xfrm>
          </p:grpSpPr>
          <p:sp>
            <p:nvSpPr>
              <p:cNvPr id="72" name="Freeform 41"/>
              <p:cNvSpPr>
                <a:spLocks/>
              </p:cNvSpPr>
              <p:nvPr/>
            </p:nvSpPr>
            <p:spPr bwMode="auto">
              <a:xfrm>
                <a:off x="3446" y="1766"/>
                <a:ext cx="885" cy="68"/>
              </a:xfrm>
              <a:custGeom>
                <a:avLst/>
                <a:gdLst>
                  <a:gd name="T0" fmla="*/ 885 w 885"/>
                  <a:gd name="T1" fmla="*/ 61 h 68"/>
                  <a:gd name="T2" fmla="*/ 885 w 885"/>
                  <a:gd name="T3" fmla="*/ 0 h 68"/>
                  <a:gd name="T4" fmla="*/ 0 w 885"/>
                  <a:gd name="T5" fmla="*/ 7 h 68"/>
                  <a:gd name="T6" fmla="*/ 0 w 885"/>
                  <a:gd name="T7" fmla="*/ 68 h 68"/>
                  <a:gd name="T8" fmla="*/ 885 w 885"/>
                  <a:gd name="T9" fmla="*/ 6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5"/>
                  <a:gd name="T16" fmla="*/ 0 h 68"/>
                  <a:gd name="T17" fmla="*/ 885 w 88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5" h="68">
                    <a:moveTo>
                      <a:pt x="885" y="61"/>
                    </a:moveTo>
                    <a:lnTo>
                      <a:pt x="885" y="0"/>
                    </a:lnTo>
                    <a:lnTo>
                      <a:pt x="0" y="7"/>
                    </a:lnTo>
                    <a:lnTo>
                      <a:pt x="0" y="68"/>
                    </a:lnTo>
                    <a:lnTo>
                      <a:pt x="885" y="6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42"/>
              <p:cNvSpPr>
                <a:spLocks/>
              </p:cNvSpPr>
              <p:nvPr/>
            </p:nvSpPr>
            <p:spPr bwMode="auto">
              <a:xfrm>
                <a:off x="3226" y="1690"/>
                <a:ext cx="232" cy="227"/>
              </a:xfrm>
              <a:custGeom>
                <a:avLst/>
                <a:gdLst>
                  <a:gd name="T0" fmla="*/ 229 w 232"/>
                  <a:gd name="T1" fmla="*/ 0 h 227"/>
                  <a:gd name="T2" fmla="*/ 0 w 232"/>
                  <a:gd name="T3" fmla="*/ 115 h 227"/>
                  <a:gd name="T4" fmla="*/ 232 w 232"/>
                  <a:gd name="T5" fmla="*/ 227 h 227"/>
                  <a:gd name="T6" fmla="*/ 229 w 232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"/>
                  <a:gd name="T13" fmla="*/ 0 h 227"/>
                  <a:gd name="T14" fmla="*/ 232 w 232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" h="227">
                    <a:moveTo>
                      <a:pt x="229" y="0"/>
                    </a:moveTo>
                    <a:lnTo>
                      <a:pt x="0" y="115"/>
                    </a:lnTo>
                    <a:lnTo>
                      <a:pt x="232" y="22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43"/>
            <p:cNvGrpSpPr>
              <a:grpSpLocks/>
            </p:cNvGrpSpPr>
            <p:nvPr/>
          </p:nvGrpSpPr>
          <p:grpSpPr bwMode="auto">
            <a:xfrm>
              <a:off x="3914776" y="4654551"/>
              <a:ext cx="1687513" cy="360363"/>
              <a:chOff x="1366" y="2976"/>
              <a:chExt cx="1063" cy="227"/>
            </a:xfrm>
          </p:grpSpPr>
          <p:sp>
            <p:nvSpPr>
              <p:cNvPr id="70" name="Rectangle 44"/>
              <p:cNvSpPr>
                <a:spLocks noChangeArrowheads="1"/>
              </p:cNvSpPr>
              <p:nvPr/>
            </p:nvSpPr>
            <p:spPr bwMode="auto">
              <a:xfrm>
                <a:off x="1366" y="3059"/>
                <a:ext cx="844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2203" y="2976"/>
                <a:ext cx="226" cy="227"/>
              </a:xfrm>
              <a:custGeom>
                <a:avLst/>
                <a:gdLst>
                  <a:gd name="T0" fmla="*/ 0 w 226"/>
                  <a:gd name="T1" fmla="*/ 227 h 227"/>
                  <a:gd name="T2" fmla="*/ 226 w 226"/>
                  <a:gd name="T3" fmla="*/ 115 h 227"/>
                  <a:gd name="T4" fmla="*/ 0 w 226"/>
                  <a:gd name="T5" fmla="*/ 0 h 227"/>
                  <a:gd name="T6" fmla="*/ 0 w 226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27"/>
                  <a:gd name="T14" fmla="*/ 226 w 226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27">
                    <a:moveTo>
                      <a:pt x="0" y="227"/>
                    </a:moveTo>
                    <a:lnTo>
                      <a:pt x="226" y="115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46"/>
            <p:cNvGrpSpPr>
              <a:grpSpLocks/>
            </p:cNvGrpSpPr>
            <p:nvPr/>
          </p:nvGrpSpPr>
          <p:grpSpPr bwMode="auto">
            <a:xfrm>
              <a:off x="6837364" y="4654551"/>
              <a:ext cx="1819275" cy="360363"/>
              <a:chOff x="3207" y="2976"/>
              <a:chExt cx="1146" cy="227"/>
            </a:xfrm>
          </p:grpSpPr>
          <p:sp>
            <p:nvSpPr>
              <p:cNvPr id="68" name="Rectangle 47"/>
              <p:cNvSpPr>
                <a:spLocks noChangeArrowheads="1"/>
              </p:cNvSpPr>
              <p:nvPr/>
            </p:nvSpPr>
            <p:spPr bwMode="auto">
              <a:xfrm>
                <a:off x="3207" y="3059"/>
                <a:ext cx="923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4124" y="2976"/>
                <a:ext cx="229" cy="227"/>
              </a:xfrm>
              <a:custGeom>
                <a:avLst/>
                <a:gdLst>
                  <a:gd name="T0" fmla="*/ 0 w 229"/>
                  <a:gd name="T1" fmla="*/ 227 h 227"/>
                  <a:gd name="T2" fmla="*/ 229 w 229"/>
                  <a:gd name="T3" fmla="*/ 115 h 227"/>
                  <a:gd name="T4" fmla="*/ 0 w 229"/>
                  <a:gd name="T5" fmla="*/ 0 h 227"/>
                  <a:gd name="T6" fmla="*/ 0 w 229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"/>
                  <a:gd name="T13" fmla="*/ 0 h 227"/>
                  <a:gd name="T14" fmla="*/ 229 w 229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" h="227">
                    <a:moveTo>
                      <a:pt x="0" y="227"/>
                    </a:moveTo>
                    <a:lnTo>
                      <a:pt x="229" y="115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49"/>
            <p:cNvGrpSpPr>
              <a:grpSpLocks/>
            </p:cNvGrpSpPr>
            <p:nvPr/>
          </p:nvGrpSpPr>
          <p:grpSpPr bwMode="auto">
            <a:xfrm>
              <a:off x="3038476" y="3206750"/>
              <a:ext cx="360363" cy="1214438"/>
              <a:chOff x="814" y="2064"/>
              <a:chExt cx="227" cy="765"/>
            </a:xfrm>
          </p:grpSpPr>
          <p:sp>
            <p:nvSpPr>
              <p:cNvPr id="66" name="Rectangle 50"/>
              <p:cNvSpPr>
                <a:spLocks noChangeArrowheads="1"/>
              </p:cNvSpPr>
              <p:nvPr/>
            </p:nvSpPr>
            <p:spPr bwMode="auto">
              <a:xfrm>
                <a:off x="897" y="2064"/>
                <a:ext cx="61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Freeform 51"/>
              <p:cNvSpPr>
                <a:spLocks/>
              </p:cNvSpPr>
              <p:nvPr/>
            </p:nvSpPr>
            <p:spPr bwMode="auto">
              <a:xfrm>
                <a:off x="814" y="2599"/>
                <a:ext cx="227" cy="230"/>
              </a:xfrm>
              <a:custGeom>
                <a:avLst/>
                <a:gdLst>
                  <a:gd name="T0" fmla="*/ 0 w 227"/>
                  <a:gd name="T1" fmla="*/ 0 h 230"/>
                  <a:gd name="T2" fmla="*/ 112 w 227"/>
                  <a:gd name="T3" fmla="*/ 230 h 230"/>
                  <a:gd name="T4" fmla="*/ 227 w 227"/>
                  <a:gd name="T5" fmla="*/ 0 h 230"/>
                  <a:gd name="T6" fmla="*/ 0 w 227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30"/>
                  <a:gd name="T14" fmla="*/ 227 w 227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30">
                    <a:moveTo>
                      <a:pt x="0" y="0"/>
                    </a:moveTo>
                    <a:lnTo>
                      <a:pt x="112" y="230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6057901" y="3190876"/>
              <a:ext cx="358775" cy="1209675"/>
              <a:chOff x="2716" y="2054"/>
              <a:chExt cx="226" cy="762"/>
            </a:xfrm>
          </p:grpSpPr>
          <p:sp>
            <p:nvSpPr>
              <p:cNvPr id="64" name="Rectangle 53"/>
              <p:cNvSpPr>
                <a:spLocks noChangeArrowheads="1"/>
              </p:cNvSpPr>
              <p:nvPr/>
            </p:nvSpPr>
            <p:spPr bwMode="auto">
              <a:xfrm>
                <a:off x="2799" y="2275"/>
                <a:ext cx="60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2716" y="2054"/>
                <a:ext cx="226" cy="231"/>
              </a:xfrm>
              <a:custGeom>
                <a:avLst/>
                <a:gdLst>
                  <a:gd name="T0" fmla="*/ 226 w 226"/>
                  <a:gd name="T1" fmla="*/ 231 h 231"/>
                  <a:gd name="T2" fmla="*/ 115 w 226"/>
                  <a:gd name="T3" fmla="*/ 0 h 231"/>
                  <a:gd name="T4" fmla="*/ 0 w 226"/>
                  <a:gd name="T5" fmla="*/ 231 h 231"/>
                  <a:gd name="T6" fmla="*/ 226 w 226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31"/>
                  <a:gd name="T14" fmla="*/ 226 w 22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31">
                    <a:moveTo>
                      <a:pt x="226" y="231"/>
                    </a:moveTo>
                    <a:lnTo>
                      <a:pt x="115" y="0"/>
                    </a:lnTo>
                    <a:lnTo>
                      <a:pt x="0" y="231"/>
                    </a:lnTo>
                    <a:lnTo>
                      <a:pt x="226" y="2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5"/>
            <p:cNvGrpSpPr>
              <a:grpSpLocks/>
            </p:cNvGrpSpPr>
            <p:nvPr/>
          </p:nvGrpSpPr>
          <p:grpSpPr bwMode="auto">
            <a:xfrm>
              <a:off x="9091614" y="3190876"/>
              <a:ext cx="358775" cy="1209675"/>
              <a:chOff x="4627" y="2054"/>
              <a:chExt cx="226" cy="762"/>
            </a:xfrm>
          </p:grpSpPr>
          <p:sp>
            <p:nvSpPr>
              <p:cNvPr id="62" name="Rectangle 56"/>
              <p:cNvSpPr>
                <a:spLocks noChangeArrowheads="1"/>
              </p:cNvSpPr>
              <p:nvPr/>
            </p:nvSpPr>
            <p:spPr bwMode="auto">
              <a:xfrm>
                <a:off x="4710" y="2275"/>
                <a:ext cx="61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4627" y="2054"/>
                <a:ext cx="226" cy="231"/>
              </a:xfrm>
              <a:custGeom>
                <a:avLst/>
                <a:gdLst>
                  <a:gd name="T0" fmla="*/ 226 w 226"/>
                  <a:gd name="T1" fmla="*/ 231 h 231"/>
                  <a:gd name="T2" fmla="*/ 115 w 226"/>
                  <a:gd name="T3" fmla="*/ 0 h 231"/>
                  <a:gd name="T4" fmla="*/ 0 w 226"/>
                  <a:gd name="T5" fmla="*/ 231 h 231"/>
                  <a:gd name="T6" fmla="*/ 226 w 226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31"/>
                  <a:gd name="T14" fmla="*/ 226 w 22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31">
                    <a:moveTo>
                      <a:pt x="226" y="231"/>
                    </a:moveTo>
                    <a:lnTo>
                      <a:pt x="115" y="0"/>
                    </a:lnTo>
                    <a:lnTo>
                      <a:pt x="0" y="231"/>
                    </a:lnTo>
                    <a:lnTo>
                      <a:pt x="226" y="2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1101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4" grpId="0" animBg="1" autoUpdateAnimBg="0"/>
      <p:bldP spid="90112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Modelling decisions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90675" y="1690688"/>
            <a:ext cx="7423150" cy="44418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decision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:: 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Diagnosis_decision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caption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::"Diagnosis decision";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candidate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''peptic ulcer''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argument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for,age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&lt; 35 OR weight = normal attributes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argument_name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'age &lt; 35 OR weight = normal'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end attributes;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recommendation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netsupport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(decision_11, 'peptic ulcer') &gt;= 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candidate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'cancer'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argument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for,biopsy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= abnormal attributes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argument_name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'biopsy  = abnormal'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end attributes;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argument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for,age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&gt;= 50  AND Weight  = down attributes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argument_name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'age  &gt;= 50  AND Weight  = down'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     caption ::"Elderly patient has lost weight";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end attributes;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recommendation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netsupport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(decision_11, 'cancer') &gt;= 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end </a:t>
            </a:r>
            <a:r>
              <a:rPr lang="en-GB" altLang="en-US" sz="1400" b="1" dirty="0">
                <a:solidFill>
                  <a:srgbClr val="E181DC"/>
                </a:solidFill>
                <a:latin typeface="Tahoma" charset="0"/>
                <a:ea typeface="Times New Roman" charset="0"/>
                <a:cs typeface="Times New Roman" charset="0"/>
              </a:rPr>
              <a:t>decision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b="1" dirty="0">
              <a:latin typeface="Tahoma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407275" y="6069954"/>
            <a:ext cx="4041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Sutton and Fox</a:t>
            </a:r>
            <a:r>
              <a:rPr lang="en-GB" altLang="en-US" sz="1600" i="1" dirty="0" smtClean="0">
                <a:latin typeface="Palatino Linotype" charset="0"/>
              </a:rPr>
              <a:t>, J Am Med Informatics, 2003</a:t>
            </a:r>
          </a:p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Fox et al, </a:t>
            </a:r>
            <a:r>
              <a:rPr lang="en-GB" altLang="en-US" sz="1600" i="1" dirty="0" smtClean="0">
                <a:latin typeface="Palatino Linotype" charset="0"/>
              </a:rPr>
              <a:t>AI Communications, 2003</a:t>
            </a:r>
            <a:endParaRPr lang="en-GB" altLang="en-US" sz="16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8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Modelling plans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17688" y="1690688"/>
            <a:ext cx="76200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 smtClean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plan</a:t>
            </a:r>
            <a:r>
              <a:rPr lang="en-GB" altLang="en-US" sz="1400" b="1" dirty="0" smtClean="0">
                <a:latin typeface="Tahoma" charset="0"/>
                <a:ea typeface="Times New Roman" charset="0"/>
                <a:cs typeface="Times New Roman" charset="0"/>
              </a:rPr>
              <a:t>  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:: 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Simple_plan_example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caption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"Example of a plan with 4 components";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abort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patient_discharged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= yes;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terminate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patient_recovered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= yes;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component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Diagnosis_decision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schedule_constraint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completed('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Patient_history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')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number_of_cycles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component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Patient_history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number_of_cycles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component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'Pathway_1'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schedule_constraint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completed('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Diagnosis_decision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')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number_of_cycles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component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'Pathway_2'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schedule_constraint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 completed('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Diagnosis_decision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')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         </a:t>
            </a:r>
            <a:r>
              <a:rPr lang="en-GB" altLang="en-US" sz="1400" b="1" dirty="0" err="1">
                <a:latin typeface="Tahoma" charset="0"/>
                <a:ea typeface="Times New Roman" charset="0"/>
                <a:cs typeface="Times New Roman" charset="0"/>
              </a:rPr>
              <a:t>number_of_cycles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 ::1;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end </a:t>
            </a:r>
            <a:r>
              <a:rPr lang="en-GB" altLang="en-US" sz="1400" b="1" dirty="0">
                <a:solidFill>
                  <a:srgbClr val="FF6FB7"/>
                </a:solidFill>
                <a:latin typeface="Tahoma" charset="0"/>
                <a:ea typeface="Times New Roman" charset="0"/>
                <a:cs typeface="Times New Roman" charset="0"/>
              </a:rPr>
              <a:t>plan</a:t>
            </a:r>
            <a:r>
              <a:rPr lang="en-GB" altLang="en-US" sz="1400" b="1" dirty="0">
                <a:latin typeface="Tahoma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b="1" dirty="0">
              <a:latin typeface="Tahoma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407275" y="6069954"/>
            <a:ext cx="4041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Sutton and Fox</a:t>
            </a:r>
            <a:r>
              <a:rPr lang="en-GB" altLang="en-US" sz="1600" i="1" dirty="0" smtClean="0">
                <a:latin typeface="Palatino Linotype" charset="0"/>
              </a:rPr>
              <a:t>, J Am Med Informatics, 2003</a:t>
            </a:r>
          </a:p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Fox et al, </a:t>
            </a:r>
            <a:r>
              <a:rPr lang="en-GB" altLang="en-US" sz="1600" i="1" dirty="0" smtClean="0">
                <a:latin typeface="Palatino Linotype" charset="0"/>
              </a:rPr>
              <a:t>AI Communications, 2003</a:t>
            </a:r>
            <a:endParaRPr lang="en-GB" altLang="en-US" sz="16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8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The CREDO </a:t>
            </a:r>
            <a:r>
              <a:rPr lang="en-US" altLang="en-US" dirty="0" smtClean="0">
                <a:solidFill>
                  <a:srgbClr val="000000"/>
                </a:solidFill>
              </a:rPr>
              <a:t>stack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90"/>
            <a:ext cx="43195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3935" y="2544580"/>
            <a:ext cx="3923715" cy="630628"/>
          </a:xfrm>
          <a:prstGeom prst="rect">
            <a:avLst/>
          </a:prstGeom>
          <a:solidFill>
            <a:srgbClr val="548235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2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Application development platform</a:t>
            </a:r>
            <a:endParaRPr lang="en-GB" altLang="en-US" dirty="0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" y="1552576"/>
            <a:ext cx="81597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86" y="2138364"/>
            <a:ext cx="7850294" cy="44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6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The CREDO </a:t>
            </a:r>
            <a:r>
              <a:rPr lang="en-US" altLang="en-US" dirty="0" smtClean="0">
                <a:solidFill>
                  <a:srgbClr val="000000"/>
                </a:solidFill>
              </a:rPr>
              <a:t>stack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90"/>
            <a:ext cx="43195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3935" y="1497898"/>
            <a:ext cx="3923715" cy="630628"/>
          </a:xfrm>
          <a:prstGeom prst="rect">
            <a:avLst/>
          </a:prstGeom>
          <a:solidFill>
            <a:srgbClr val="548235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2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The CREDO </a:t>
            </a:r>
            <a:r>
              <a:rPr lang="en-US" altLang="en-US" dirty="0" smtClean="0">
                <a:solidFill>
                  <a:srgbClr val="000000"/>
                </a:solidFill>
              </a:rPr>
              <a:t>stack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66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A</a:t>
            </a:r>
            <a:r>
              <a:rPr lang="en-US" altLang="en-US" dirty="0" smtClean="0"/>
              <a:t> long term </a:t>
            </a:r>
            <a:r>
              <a:rPr lang="en-US" altLang="en-US" dirty="0" err="1" smtClean="0"/>
              <a:t>programme</a:t>
            </a:r>
            <a:r>
              <a:rPr lang="en-US" altLang="en-US" dirty="0" smtClean="0"/>
              <a:t> of research on reasoning, decision-making, planning and other </a:t>
            </a:r>
            <a:r>
              <a:rPr lang="en-US" altLang="en-US" dirty="0"/>
              <a:t>cognitive </a:t>
            </a:r>
            <a:r>
              <a:rPr lang="en-US" altLang="en-US" dirty="0" smtClean="0"/>
              <a:t>capabilities.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Medical expertise is the “model” domain. </a:t>
            </a:r>
          </a:p>
          <a:p>
            <a:pPr marL="0" indent="0">
              <a:buNone/>
            </a:pPr>
            <a:r>
              <a:rPr lang="en-US" altLang="en-US" dirty="0" err="1" smtClean="0"/>
              <a:t>Programme</a:t>
            </a:r>
            <a:r>
              <a:rPr lang="en-US" altLang="en-US" dirty="0" smtClean="0"/>
              <a:t> started with a focus on human decision-making and evolved into an AGI project and autonomous, cognitive agents.</a:t>
            </a:r>
            <a:endParaRPr lang="en-US" altLang="en-US" dirty="0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90"/>
            <a:ext cx="43195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9556" y="5626217"/>
            <a:ext cx="3923715" cy="630628"/>
          </a:xfrm>
          <a:prstGeom prst="rect">
            <a:avLst/>
          </a:prstGeom>
          <a:solidFill>
            <a:srgbClr val="548235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03069"/>
              </p:ext>
            </p:extLst>
          </p:nvPr>
        </p:nvGraphicFramePr>
        <p:xfrm>
          <a:off x="1109664" y="1524000"/>
          <a:ext cx="3495675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Bitmap Image" r:id="rId4" imgW="3943901" imgH="5420482" progId="Paint.Picture">
                  <p:embed/>
                </p:oleObj>
              </mc:Choice>
              <mc:Fallback>
                <p:oleObj name="Bitmap Image" r:id="rId4" imgW="3943901" imgH="54204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4" y="1524000"/>
                        <a:ext cx="3495675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Argumentation in the evidential </a:t>
            </a:r>
            <a:r>
              <a:rPr lang="en-GB" altLang="en-US" dirty="0"/>
              <a:t>mode</a:t>
            </a:r>
            <a:endParaRPr lang="en-GB" altLang="en-US" sz="1400" dirty="0">
              <a:solidFill>
                <a:schemeClr val="bg2"/>
              </a:solidFill>
              <a:latin typeface="Times New Roman" charset="0"/>
            </a:endParaRPr>
          </a:p>
        </p:txBody>
      </p:sp>
      <p:grpSp>
        <p:nvGrpSpPr>
          <p:cNvPr id="725004" name="Group 12"/>
          <p:cNvGrpSpPr>
            <a:grpSpLocks/>
          </p:cNvGrpSpPr>
          <p:nvPr/>
        </p:nvGrpSpPr>
        <p:grpSpPr bwMode="auto">
          <a:xfrm>
            <a:off x="3505200" y="1752600"/>
            <a:ext cx="5799138" cy="4349750"/>
            <a:chOff x="1248" y="1104"/>
            <a:chExt cx="3653" cy="2740"/>
          </a:xfrm>
        </p:grpSpPr>
        <p:pic>
          <p:nvPicPr>
            <p:cNvPr id="72499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104"/>
              <a:ext cx="3653" cy="2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5000" name="AutoShape 8"/>
            <p:cNvSpPr>
              <a:spLocks noChangeArrowheads="1"/>
            </p:cNvSpPr>
            <p:nvPr/>
          </p:nvSpPr>
          <p:spPr bwMode="auto">
            <a:xfrm>
              <a:off x="2452" y="1412"/>
              <a:ext cx="1405" cy="351"/>
            </a:xfrm>
            <a:prstGeom prst="wedgeEllipseCallout">
              <a:avLst>
                <a:gd name="adj1" fmla="val -81245"/>
                <a:gd name="adj2" fmla="val 1417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GB" altLang="en-US">
                  <a:latin typeface="Palatino Linotype" charset="0"/>
                </a:rPr>
                <a:t>Claims</a:t>
              </a:r>
              <a:endParaRPr lang="en-US" altLang="en-US">
                <a:latin typeface="Palatino Linotype" charset="0"/>
              </a:endParaRPr>
            </a:p>
          </p:txBody>
        </p:sp>
      </p:grpSp>
      <p:pic>
        <p:nvPicPr>
          <p:cNvPr id="7249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25007" name="Group 15"/>
          <p:cNvGrpSpPr>
            <a:grpSpLocks/>
          </p:cNvGrpSpPr>
          <p:nvPr/>
        </p:nvGrpSpPr>
        <p:grpSpPr bwMode="auto">
          <a:xfrm>
            <a:off x="3328989" y="2274888"/>
            <a:ext cx="7191375" cy="4176712"/>
            <a:chOff x="1137" y="1433"/>
            <a:chExt cx="4733" cy="2631"/>
          </a:xfrm>
        </p:grpSpPr>
        <p:pic>
          <p:nvPicPr>
            <p:cNvPr id="725003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433"/>
              <a:ext cx="4733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5001" name="AutoShape 9"/>
            <p:cNvSpPr>
              <a:spLocks noChangeArrowheads="1"/>
            </p:cNvSpPr>
            <p:nvPr/>
          </p:nvSpPr>
          <p:spPr bwMode="auto">
            <a:xfrm>
              <a:off x="2156" y="3558"/>
              <a:ext cx="1405" cy="506"/>
            </a:xfrm>
            <a:prstGeom prst="wedgeEllipseCallout">
              <a:avLst>
                <a:gd name="adj1" fmla="val -67722"/>
                <a:gd name="adj2" fmla="val -102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GB" altLang="en-US" smtClean="0">
                  <a:latin typeface="Palatino Linotype" charset="0"/>
                </a:rPr>
                <a:t>Rationale</a:t>
              </a:r>
              <a:endParaRPr lang="en-GB" altLang="en-US" dirty="0">
                <a:latin typeface="Palatino Linotype" charset="0"/>
              </a:endParaRPr>
            </a:p>
            <a:p>
              <a:pPr algn="ctr"/>
              <a:r>
                <a:rPr lang="en-GB" altLang="en-US" sz="1400" dirty="0">
                  <a:latin typeface="Palatino Linotype" charset="0"/>
                </a:rPr>
                <a:t>(pros and cons)</a:t>
              </a:r>
              <a:endParaRPr lang="en-US" altLang="en-US" sz="1400" dirty="0">
                <a:latin typeface="Palatino Linotype" charset="0"/>
              </a:endParaRPr>
            </a:p>
          </p:txBody>
        </p:sp>
      </p:grpSp>
      <p:grpSp>
        <p:nvGrpSpPr>
          <p:cNvPr id="725005" name="Group 13"/>
          <p:cNvGrpSpPr>
            <a:grpSpLocks/>
          </p:cNvGrpSpPr>
          <p:nvPr/>
        </p:nvGrpSpPr>
        <p:grpSpPr bwMode="auto">
          <a:xfrm>
            <a:off x="5248276" y="1462088"/>
            <a:ext cx="5772151" cy="4668838"/>
            <a:chOff x="2550" y="1286"/>
            <a:chExt cx="3636" cy="2941"/>
          </a:xfrm>
        </p:grpSpPr>
        <p:graphicFrame>
          <p:nvGraphicFramePr>
            <p:cNvPr id="724999" name="Object 7"/>
            <p:cNvGraphicFramePr>
              <a:graphicFrameLocks noChangeAspect="1"/>
            </p:cNvGraphicFramePr>
            <p:nvPr/>
          </p:nvGraphicFramePr>
          <p:xfrm>
            <a:off x="2550" y="1953"/>
            <a:ext cx="3059" cy="2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Bitmap Image" r:id="rId9" imgW="7186283" imgH="5342083" progId="Paint.Picture">
                    <p:embed/>
                  </p:oleObj>
                </mc:Choice>
                <mc:Fallback>
                  <p:oleObj name="Bitmap Image" r:id="rId9" imgW="7186283" imgH="534208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0" y="1953"/>
                          <a:ext cx="3059" cy="2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002" name="AutoShape 10"/>
            <p:cNvSpPr>
              <a:spLocks noChangeArrowheads="1"/>
            </p:cNvSpPr>
            <p:nvPr/>
          </p:nvSpPr>
          <p:spPr bwMode="auto">
            <a:xfrm>
              <a:off x="4781" y="1286"/>
              <a:ext cx="1405" cy="351"/>
            </a:xfrm>
            <a:prstGeom prst="wedgeEllipseCallout">
              <a:avLst>
                <a:gd name="adj1" fmla="val -48478"/>
                <a:gd name="adj2" fmla="val 3001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GB" altLang="en-US">
                  <a:latin typeface="Palatino Linotype" charset="0"/>
                </a:rPr>
                <a:t>Backings</a:t>
              </a:r>
              <a:endParaRPr lang="en-US" altLang="en-US">
                <a:latin typeface="Palatino Linotyp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1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852613"/>
            <a:ext cx="10036175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 </a:t>
            </a:r>
            <a:r>
              <a:rPr lang="en-GB" altLang="en-US" dirty="0" smtClean="0"/>
              <a:t>Argumentation in </a:t>
            </a:r>
            <a:r>
              <a:rPr lang="en-GB" altLang="en-US" dirty="0"/>
              <a:t>the evidential mode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3550"/>
            <a:ext cx="8689975" cy="423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76488"/>
            <a:ext cx="8761413" cy="4233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63" y="1457325"/>
            <a:ext cx="6245225" cy="48990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051550"/>
            <a:ext cx="2740025" cy="4746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400" dirty="0"/>
              <a:t>Vivek Patkar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400" dirty="0" err="1"/>
              <a:t>Dionisio</a:t>
            </a:r>
            <a:r>
              <a:rPr lang="en-GB" sz="1400" dirty="0"/>
              <a:t> Acosta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400" dirty="0"/>
              <a:t>Ioannis Chronakis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Argumentation in </a:t>
            </a:r>
            <a:r>
              <a:rPr lang="en-GB" altLang="en-US" dirty="0"/>
              <a:t>the evidential mode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922463"/>
            <a:ext cx="8135938" cy="39735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504950"/>
            <a:ext cx="8159750" cy="41417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84933" y="6310313"/>
            <a:ext cx="2740025" cy="47625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/>
              <a:t>Jeff Garber AACE, Vivek Patkar,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/>
              <a:t>Mor Peleg U Haifa, David Glasspool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22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The CREDO </a:t>
            </a:r>
            <a:r>
              <a:rPr lang="en-US" altLang="en-US" dirty="0" smtClean="0">
                <a:solidFill>
                  <a:srgbClr val="000000"/>
                </a:solidFill>
              </a:rPr>
              <a:t>stack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90"/>
            <a:ext cx="43195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3935" y="397278"/>
            <a:ext cx="3923715" cy="630628"/>
          </a:xfrm>
          <a:prstGeom prst="rect">
            <a:avLst/>
          </a:prstGeom>
          <a:solidFill>
            <a:srgbClr val="548235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11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Deployments</a:t>
            </a:r>
            <a:r>
              <a:rPr lang="en-GB" altLang="en-US" i="1" dirty="0" smtClean="0"/>
              <a:t>: </a:t>
            </a:r>
            <a:r>
              <a:rPr lang="en-GB" altLang="en-US" dirty="0" smtClean="0"/>
              <a:t>argumentation at scale?</a:t>
            </a:r>
            <a:endParaRPr lang="en-GB" alt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1938"/>
            <a:ext cx="63531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217738"/>
            <a:ext cx="65071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28800"/>
            <a:ext cx="6081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CREDO on argumentation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argument?</a:t>
            </a:r>
          </a:p>
          <a:p>
            <a:pPr lvl="1"/>
            <a:r>
              <a:rPr lang="en-US" dirty="0" smtClean="0"/>
              <a:t>A process in which an agent applies its knowledge to reasoning about beliefs, goals, options, commitments, plans, actions </a:t>
            </a:r>
            <a:r>
              <a:rPr lang="is-IS" dirty="0" smtClean="0"/>
              <a:t>…</a:t>
            </a:r>
          </a:p>
          <a:p>
            <a:r>
              <a:rPr lang="en-US" dirty="0"/>
              <a:t>What is the </a:t>
            </a:r>
            <a:r>
              <a:rPr lang="en-US" dirty="0" smtClean="0"/>
              <a:t>form of </a:t>
            </a:r>
            <a:r>
              <a:rPr lang="en-US" dirty="0"/>
              <a:t>an argument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Claim + Rationale + </a:t>
            </a:r>
            <a:r>
              <a:rPr lang="en-US" dirty="0"/>
              <a:t>C</a:t>
            </a:r>
            <a:r>
              <a:rPr lang="en-US" dirty="0" smtClean="0"/>
              <a:t>onfidence</a:t>
            </a:r>
          </a:p>
          <a:p>
            <a:r>
              <a:rPr lang="en-US" dirty="0" smtClean="0"/>
              <a:t>What is a good argument?</a:t>
            </a:r>
          </a:p>
          <a:p>
            <a:pPr lvl="1"/>
            <a:r>
              <a:rPr lang="en-US" dirty="0" smtClean="0"/>
              <a:t>Soundness + veracity + provenance</a:t>
            </a:r>
          </a:p>
          <a:p>
            <a:r>
              <a:rPr lang="en-US" dirty="0" smtClean="0"/>
              <a:t>What modes of argumentation are there?</a:t>
            </a:r>
          </a:p>
          <a:p>
            <a:pPr lvl="1"/>
            <a:r>
              <a:rPr lang="en-US" dirty="0" smtClean="0"/>
              <a:t>Dialectical, Evidential, </a:t>
            </a:r>
            <a:r>
              <a:rPr lang="is-IS" dirty="0" smtClean="0"/>
              <a:t>…?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8548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research on </a:t>
            </a:r>
            <a:r>
              <a:rPr lang="en-US" smtClean="0"/>
              <a:t>medical decision-making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03454"/>
              </p:ext>
            </p:extLst>
          </p:nvPr>
        </p:nvGraphicFramePr>
        <p:xfrm>
          <a:off x="1258589" y="2105914"/>
          <a:ext cx="4270831" cy="415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3" imgW="2742803" imgH="2742741" progId="Word.Document.6">
                  <p:embed/>
                </p:oleObj>
              </mc:Choice>
              <mc:Fallback>
                <p:oleObj name="Document" r:id="rId3" imgW="2742803" imgH="2742741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89" y="2105914"/>
                        <a:ext cx="4270831" cy="4152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407275" y="6069954"/>
            <a:ext cx="46554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Making decisions under the influence of memory</a:t>
            </a:r>
          </a:p>
          <a:p>
            <a:pPr eaLnBrk="1" hangingPunct="1"/>
            <a:r>
              <a:rPr lang="en-GB" altLang="en-US" sz="1600" i="1" dirty="0" smtClean="0">
                <a:latin typeface="Palatino Linotype" charset="0"/>
              </a:rPr>
              <a:t>Psychological Review, 1980</a:t>
            </a:r>
            <a:endParaRPr lang="en-GB" altLang="en-US" sz="1600" dirty="0">
              <a:latin typeface="Palatino Linotype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7225649" y="2344546"/>
            <a:ext cx="1716087" cy="103960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400" b="1" dirty="0">
                <a:solidFill>
                  <a:schemeClr val="accent6">
                    <a:lumMod val="75000"/>
                  </a:schemeClr>
                </a:solidFill>
              </a:rPr>
              <a:t>Symptoms</a:t>
            </a:r>
          </a:p>
          <a:p>
            <a:pPr algn="ctr"/>
            <a:r>
              <a:rPr lang="en-GB" altLang="en-US" sz="1400" b="1" dirty="0">
                <a:solidFill>
                  <a:schemeClr val="folHlink"/>
                </a:solidFill>
              </a:rPr>
              <a:t>temperature …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391961" y="2357247"/>
            <a:ext cx="2832101" cy="1039813"/>
            <a:chOff x="706" y="1414"/>
            <a:chExt cx="1784" cy="655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6" y="1414"/>
              <a:ext cx="1227" cy="6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Explain</a:t>
              </a:r>
            </a:p>
            <a:p>
              <a:pPr algn="ctr"/>
              <a:r>
                <a:rPr lang="en-GB" altLang="en-US" sz="1400" b="1" dirty="0">
                  <a:solidFill>
                    <a:schemeClr val="bg1"/>
                  </a:solidFill>
                </a:rPr>
                <a:t> </a:t>
              </a:r>
              <a:r>
                <a:rPr lang="en-GB" altLang="en-US" sz="1400" b="1" dirty="0">
                  <a:solidFill>
                    <a:schemeClr val="folHlink"/>
                  </a:solidFill>
                </a:rPr>
                <a:t>temperature …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1903" y="1778"/>
              <a:ext cx="5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6339839" y="4376544"/>
            <a:ext cx="2746361" cy="1039813"/>
            <a:chOff x="1868" y="2686"/>
            <a:chExt cx="1603" cy="655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397" y="2686"/>
              <a:ext cx="1074" cy="6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400" b="1" dirty="0">
                <a:solidFill>
                  <a:schemeClr val="bg1"/>
                </a:solidFill>
              </a:endParaRPr>
            </a:p>
            <a:p>
              <a:r>
                <a:rPr lang="en-GB" altLang="en-US" sz="1400" b="1" dirty="0">
                  <a:solidFill>
                    <a:srgbClr val="C00000"/>
                  </a:solidFill>
                </a:rPr>
                <a:t>Diagnosis?</a:t>
              </a:r>
            </a:p>
            <a:p>
              <a:r>
                <a:rPr lang="en-GB" altLang="en-US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1868" y="3017"/>
              <a:ext cx="528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9970436" y="3351022"/>
            <a:ext cx="1804988" cy="1978025"/>
            <a:chOff x="4126" y="2040"/>
            <a:chExt cx="1137" cy="1246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126" y="2631"/>
              <a:ext cx="1137" cy="6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Find out ..</a:t>
              </a:r>
              <a:endParaRPr lang="en-GB" alt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GB" altLang="en-US" sz="1400" b="1" dirty="0">
                  <a:solidFill>
                    <a:schemeClr val="folHlink"/>
                  </a:solidFill>
                </a:rPr>
                <a:t>headache,</a:t>
              </a:r>
            </a:p>
            <a:p>
              <a:r>
                <a:rPr lang="en-GB" altLang="en-US" sz="1400" b="1" dirty="0">
                  <a:solidFill>
                    <a:schemeClr val="folHlink"/>
                  </a:solidFill>
                </a:rPr>
                <a:t>dysphagia…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4666" y="2040"/>
              <a:ext cx="3" cy="5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8936974" y="2258372"/>
            <a:ext cx="2794001" cy="1105046"/>
            <a:chOff x="3475" y="1323"/>
            <a:chExt cx="1760" cy="939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4096" y="1323"/>
              <a:ext cx="1139" cy="93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GB" altLang="en-US" sz="700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alt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Question</a:t>
              </a:r>
              <a:r>
                <a:rPr lang="en-GB" altLang="en-US" sz="1400" b="1" dirty="0">
                  <a:solidFill>
                    <a:schemeClr val="bg1"/>
                  </a:solidFill>
                </a:rPr>
                <a:t>: </a:t>
              </a:r>
              <a:endParaRPr lang="en-GB" alt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altLang="en-US" sz="900" b="1" dirty="0" smtClean="0">
                  <a:solidFill>
                    <a:schemeClr val="folHlink"/>
                  </a:solidFill>
                </a:rPr>
                <a:t>“</a:t>
              </a:r>
              <a:r>
                <a:rPr lang="en-GB" altLang="en-US" sz="1100" b="1" dirty="0">
                  <a:solidFill>
                    <a:schemeClr val="folHlink"/>
                  </a:solidFill>
                </a:rPr>
                <a:t>is </a:t>
              </a:r>
              <a:r>
                <a:rPr lang="en-GB" altLang="en-US" sz="1200" b="1" dirty="0" smtClean="0">
                  <a:solidFill>
                    <a:schemeClr val="folHlink"/>
                  </a:solidFill>
                </a:rPr>
                <a:t>headache present?”</a:t>
              </a:r>
              <a:endParaRPr lang="en-GB" altLang="en-US" sz="1200" b="1" dirty="0">
                <a:solidFill>
                  <a:schemeClr val="folHlink"/>
                </a:solidFill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3475" y="1828"/>
              <a:ext cx="62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7582041" y="3353564"/>
            <a:ext cx="2409825" cy="1763713"/>
            <a:chOff x="2582" y="2016"/>
            <a:chExt cx="1518" cy="1111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 flipV="1">
              <a:off x="3529" y="2997"/>
              <a:ext cx="5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V="1">
              <a:off x="2928" y="2016"/>
              <a:ext cx="0" cy="6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582" y="2289"/>
              <a:ext cx="11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549" y="2761"/>
              <a:ext cx="46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600" i="1" dirty="0">
                  <a:solidFill>
                    <a:srgbClr val="C00000"/>
                  </a:solidFill>
                </a:rPr>
                <a:t>Query</a:t>
              </a:r>
            </a:p>
            <a:p>
              <a:endParaRPr lang="en-GB" altLang="en-US" sz="1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4469749" y="3328797"/>
            <a:ext cx="1870075" cy="2087563"/>
            <a:chOff x="755" y="2026"/>
            <a:chExt cx="1178" cy="1315"/>
          </a:xfrm>
        </p:grpSpPr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1296" y="2026"/>
              <a:ext cx="0" cy="67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755" y="2686"/>
              <a:ext cx="1178" cy="6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Suspect</a:t>
              </a:r>
              <a:r>
                <a:rPr lang="en-GB" altLang="en-US" sz="1400" b="1" dirty="0">
                  <a:solidFill>
                    <a:schemeClr val="bg1"/>
                  </a:solidFill>
                </a:rPr>
                <a:t> </a:t>
              </a:r>
              <a:r>
                <a:rPr lang="en-GB" altLang="en-US" sz="1400" b="1" dirty="0">
                  <a:solidFill>
                    <a:schemeClr val="folHlink"/>
                  </a:solidFill>
                </a:rPr>
                <a:t>meningitis,</a:t>
              </a:r>
            </a:p>
            <a:p>
              <a:pPr algn="ctr"/>
              <a:r>
                <a:rPr lang="en-GB" altLang="en-US" sz="1400" b="1" dirty="0">
                  <a:solidFill>
                    <a:schemeClr val="folHlink"/>
                  </a:solidFill>
                </a:rPr>
                <a:t>tonsillitis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59243" cy="3952042"/>
          </a:xfrm>
        </p:spPr>
        <p:txBody>
          <a:bodyPr>
            <a:normAutofit/>
          </a:bodyPr>
          <a:lstStyle/>
          <a:p>
            <a:r>
              <a:rPr lang="en-US" dirty="0" smtClean="0"/>
              <a:t>Simulation, as a simple cognitive architecture</a:t>
            </a:r>
            <a:endParaRPr lang="en-US" dirty="0"/>
          </a:p>
        </p:txBody>
      </p:sp>
      <p:graphicFrame>
        <p:nvGraphicFramePr>
          <p:cNvPr id="2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7914"/>
              </p:ext>
            </p:extLst>
          </p:nvPr>
        </p:nvGraphicFramePr>
        <p:xfrm>
          <a:off x="4551680" y="580866"/>
          <a:ext cx="7051040" cy="588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8012308" imgH="6028708" progId="Word.Document.6">
                  <p:embed/>
                </p:oleObj>
              </mc:Choice>
              <mc:Fallback>
                <p:oleObj name="Document" r:id="rId3" imgW="8012308" imgH="6028708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680" y="580866"/>
                        <a:ext cx="7051040" cy="5880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5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The CREDO </a:t>
            </a:r>
            <a:r>
              <a:rPr lang="en-US" altLang="en-US" dirty="0" smtClean="0">
                <a:solidFill>
                  <a:srgbClr val="000000"/>
                </a:solidFill>
              </a:rPr>
              <a:t>stack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90"/>
            <a:ext cx="43195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3935" y="4591896"/>
            <a:ext cx="3923715" cy="630628"/>
          </a:xfrm>
          <a:prstGeom prst="rect">
            <a:avLst/>
          </a:prstGeom>
          <a:solidFill>
            <a:srgbClr val="548235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Generalisation  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03947" y="2233534"/>
            <a:ext cx="8443159" cy="3411018"/>
            <a:chOff x="2403475" y="2368550"/>
            <a:chExt cx="7613651" cy="2916238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2444448" y="3246438"/>
              <a:ext cx="625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>
                  <a:latin typeface="Verdana" charset="0"/>
                </a:rPr>
                <a:t> </a:t>
              </a: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403475" y="3074989"/>
              <a:ext cx="11366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794251" y="2673350"/>
              <a:ext cx="1133475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5809956" y="2787650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Verdana" charset="0"/>
                </a:rPr>
                <a:t> </a:t>
              </a:r>
              <a:endParaRPr lang="en-GB" altLang="en-US" sz="1400">
                <a:latin typeface="Verdana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7221538" y="2698750"/>
              <a:ext cx="113506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8130881" y="2776538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Verdana" charset="0"/>
                </a:rPr>
                <a:t> </a:t>
              </a:r>
              <a:endParaRPr lang="en-GB" altLang="en-US" sz="1400">
                <a:latin typeface="Verdana" charset="0"/>
              </a:endParaRPr>
            </a:p>
          </p:txBody>
        </p:sp>
        <p:sp>
          <p:nvSpPr>
            <p:cNvPr id="2765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08251" y="2368550"/>
              <a:ext cx="7504113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508250" y="2373313"/>
              <a:ext cx="625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Verdana" charset="0"/>
                </a:rPr>
                <a:t> </a:t>
              </a:r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auto">
            <a:xfrm>
              <a:off x="2547939" y="2373313"/>
              <a:ext cx="1330325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513014" y="2444750"/>
              <a:ext cx="1411287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2971251" y="2678571"/>
              <a:ext cx="5562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Goals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0288" y="2530475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609850" y="4416426"/>
              <a:ext cx="1328738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2593975" y="4421188"/>
              <a:ext cx="14112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3817938" y="45069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2862736" y="4623955"/>
              <a:ext cx="910674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 smtClean="0">
                  <a:latin typeface="Verdana" charset="0"/>
                </a:rPr>
                <a:t>Candidate</a:t>
              </a:r>
            </a:p>
            <a:p>
              <a:pPr eaLnBrk="1" hangingPunct="1"/>
              <a:r>
                <a:rPr lang="en-US" altLang="en-US" sz="1400" b="1" dirty="0" smtClean="0">
                  <a:latin typeface="Verdana" charset="0"/>
                </a:rPr>
                <a:t>solutions</a:t>
              </a:r>
              <a:endParaRPr lang="en-US" altLang="en-US" sz="1400" dirty="0">
                <a:latin typeface="Verdana" charset="0"/>
              </a:endParaRPr>
            </a:p>
          </p:txBody>
        </p:sp>
        <p:sp>
          <p:nvSpPr>
            <p:cNvPr id="27668" name="Oval 20"/>
            <p:cNvSpPr>
              <a:spLocks noChangeArrowheads="1"/>
            </p:cNvSpPr>
            <p:nvPr/>
          </p:nvSpPr>
          <p:spPr bwMode="auto">
            <a:xfrm>
              <a:off x="5567364" y="4416426"/>
              <a:ext cx="1335087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5456238" y="4446589"/>
              <a:ext cx="1612900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5781009" y="4714948"/>
              <a:ext cx="9585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smtClean="0">
                  <a:latin typeface="Verdana" charset="0"/>
                </a:rPr>
                <a:t>Decisions</a:t>
              </a:r>
              <a:endParaRPr lang="en-US" altLang="en-US" sz="1400" b="1" dirty="0">
                <a:latin typeface="Verdana" charset="0"/>
              </a:endParaRP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6684963" y="4532313"/>
              <a:ext cx="865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-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6634163" y="4832350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73" name="Oval 25"/>
            <p:cNvSpPr>
              <a:spLocks noChangeArrowheads="1"/>
            </p:cNvSpPr>
            <p:nvPr/>
          </p:nvSpPr>
          <p:spPr bwMode="auto">
            <a:xfrm>
              <a:off x="5567364" y="2373313"/>
              <a:ext cx="1335087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5537200" y="2495550"/>
              <a:ext cx="1411288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5896673" y="2699208"/>
              <a:ext cx="6764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Beliefs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6654800" y="2581275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77" name="Oval 29"/>
            <p:cNvSpPr>
              <a:spLocks noChangeArrowheads="1"/>
            </p:cNvSpPr>
            <p:nvPr/>
          </p:nvSpPr>
          <p:spPr bwMode="auto">
            <a:xfrm>
              <a:off x="8591551" y="4416426"/>
              <a:ext cx="1330325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8605839" y="4598988"/>
              <a:ext cx="1411287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8983400" y="4735740"/>
              <a:ext cx="5466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Plans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>
              <a:off x="9648825" y="46847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81" name="Oval 33"/>
            <p:cNvSpPr>
              <a:spLocks noChangeArrowheads="1"/>
            </p:cNvSpPr>
            <p:nvPr/>
          </p:nvSpPr>
          <p:spPr bwMode="auto">
            <a:xfrm>
              <a:off x="8591551" y="2373313"/>
              <a:ext cx="1330325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8591550" y="2516188"/>
              <a:ext cx="14112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>
              <a:off x="8903428" y="2679928"/>
              <a:ext cx="7453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Actions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27684" name="Rectangle 36"/>
            <p:cNvSpPr>
              <a:spLocks noChangeArrowheads="1"/>
            </p:cNvSpPr>
            <p:nvPr/>
          </p:nvSpPr>
          <p:spPr bwMode="auto">
            <a:xfrm>
              <a:off x="9759950" y="26019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grpSp>
          <p:nvGrpSpPr>
            <p:cNvPr id="27685" name="Group 37"/>
            <p:cNvGrpSpPr>
              <a:grpSpLocks/>
            </p:cNvGrpSpPr>
            <p:nvPr/>
          </p:nvGrpSpPr>
          <p:grpSpPr bwMode="auto">
            <a:xfrm>
              <a:off x="3883025" y="2617788"/>
              <a:ext cx="1689100" cy="360362"/>
              <a:chOff x="1346" y="1693"/>
              <a:chExt cx="1064" cy="227"/>
            </a:xfrm>
          </p:grpSpPr>
          <p:sp>
            <p:nvSpPr>
              <p:cNvPr id="27705" name="Rectangle 38"/>
              <p:cNvSpPr>
                <a:spLocks noChangeArrowheads="1"/>
              </p:cNvSpPr>
              <p:nvPr/>
            </p:nvSpPr>
            <p:spPr bwMode="auto">
              <a:xfrm>
                <a:off x="1563" y="1776"/>
                <a:ext cx="847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06" name="Freeform 39"/>
              <p:cNvSpPr>
                <a:spLocks/>
              </p:cNvSpPr>
              <p:nvPr/>
            </p:nvSpPr>
            <p:spPr bwMode="auto">
              <a:xfrm>
                <a:off x="1346" y="1693"/>
                <a:ext cx="227" cy="227"/>
              </a:xfrm>
              <a:custGeom>
                <a:avLst/>
                <a:gdLst>
                  <a:gd name="T0" fmla="*/ 227 w 227"/>
                  <a:gd name="T1" fmla="*/ 0 h 227"/>
                  <a:gd name="T2" fmla="*/ 0 w 227"/>
                  <a:gd name="T3" fmla="*/ 112 h 227"/>
                  <a:gd name="T4" fmla="*/ 227 w 227"/>
                  <a:gd name="T5" fmla="*/ 227 h 227"/>
                  <a:gd name="T6" fmla="*/ 227 w 227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27"/>
                  <a:gd name="T14" fmla="*/ 227 w 227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27">
                    <a:moveTo>
                      <a:pt x="227" y="0"/>
                    </a:moveTo>
                    <a:lnTo>
                      <a:pt x="0" y="112"/>
                    </a:lnTo>
                    <a:lnTo>
                      <a:pt x="227" y="227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6" name="Group 40"/>
            <p:cNvGrpSpPr>
              <a:grpSpLocks/>
            </p:cNvGrpSpPr>
            <p:nvPr/>
          </p:nvGrpSpPr>
          <p:grpSpPr bwMode="auto">
            <a:xfrm>
              <a:off x="6867525" y="2613026"/>
              <a:ext cx="1754188" cy="360363"/>
              <a:chOff x="3226" y="1690"/>
              <a:chExt cx="1105" cy="227"/>
            </a:xfrm>
          </p:grpSpPr>
          <p:sp>
            <p:nvSpPr>
              <p:cNvPr id="27703" name="Freeform 41"/>
              <p:cNvSpPr>
                <a:spLocks/>
              </p:cNvSpPr>
              <p:nvPr/>
            </p:nvSpPr>
            <p:spPr bwMode="auto">
              <a:xfrm>
                <a:off x="3446" y="1766"/>
                <a:ext cx="885" cy="68"/>
              </a:xfrm>
              <a:custGeom>
                <a:avLst/>
                <a:gdLst>
                  <a:gd name="T0" fmla="*/ 885 w 885"/>
                  <a:gd name="T1" fmla="*/ 61 h 68"/>
                  <a:gd name="T2" fmla="*/ 885 w 885"/>
                  <a:gd name="T3" fmla="*/ 0 h 68"/>
                  <a:gd name="T4" fmla="*/ 0 w 885"/>
                  <a:gd name="T5" fmla="*/ 7 h 68"/>
                  <a:gd name="T6" fmla="*/ 0 w 885"/>
                  <a:gd name="T7" fmla="*/ 68 h 68"/>
                  <a:gd name="T8" fmla="*/ 885 w 885"/>
                  <a:gd name="T9" fmla="*/ 6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5"/>
                  <a:gd name="T16" fmla="*/ 0 h 68"/>
                  <a:gd name="T17" fmla="*/ 885 w 88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5" h="68">
                    <a:moveTo>
                      <a:pt x="885" y="61"/>
                    </a:moveTo>
                    <a:lnTo>
                      <a:pt x="885" y="0"/>
                    </a:lnTo>
                    <a:lnTo>
                      <a:pt x="0" y="7"/>
                    </a:lnTo>
                    <a:lnTo>
                      <a:pt x="0" y="68"/>
                    </a:lnTo>
                    <a:lnTo>
                      <a:pt x="885" y="6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Freeform 42"/>
              <p:cNvSpPr>
                <a:spLocks/>
              </p:cNvSpPr>
              <p:nvPr/>
            </p:nvSpPr>
            <p:spPr bwMode="auto">
              <a:xfrm>
                <a:off x="3226" y="1690"/>
                <a:ext cx="232" cy="227"/>
              </a:xfrm>
              <a:custGeom>
                <a:avLst/>
                <a:gdLst>
                  <a:gd name="T0" fmla="*/ 229 w 232"/>
                  <a:gd name="T1" fmla="*/ 0 h 227"/>
                  <a:gd name="T2" fmla="*/ 0 w 232"/>
                  <a:gd name="T3" fmla="*/ 115 h 227"/>
                  <a:gd name="T4" fmla="*/ 232 w 232"/>
                  <a:gd name="T5" fmla="*/ 227 h 227"/>
                  <a:gd name="T6" fmla="*/ 229 w 232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"/>
                  <a:gd name="T13" fmla="*/ 0 h 227"/>
                  <a:gd name="T14" fmla="*/ 232 w 232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" h="227">
                    <a:moveTo>
                      <a:pt x="229" y="0"/>
                    </a:moveTo>
                    <a:lnTo>
                      <a:pt x="0" y="115"/>
                    </a:lnTo>
                    <a:lnTo>
                      <a:pt x="232" y="22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7" name="Group 43"/>
            <p:cNvGrpSpPr>
              <a:grpSpLocks/>
            </p:cNvGrpSpPr>
            <p:nvPr/>
          </p:nvGrpSpPr>
          <p:grpSpPr bwMode="auto">
            <a:xfrm>
              <a:off x="3914776" y="4654551"/>
              <a:ext cx="1687513" cy="360363"/>
              <a:chOff x="1366" y="2976"/>
              <a:chExt cx="1063" cy="227"/>
            </a:xfrm>
          </p:grpSpPr>
          <p:sp>
            <p:nvSpPr>
              <p:cNvPr id="27701" name="Rectangle 44"/>
              <p:cNvSpPr>
                <a:spLocks noChangeArrowheads="1"/>
              </p:cNvSpPr>
              <p:nvPr/>
            </p:nvSpPr>
            <p:spPr bwMode="auto">
              <a:xfrm>
                <a:off x="1366" y="3059"/>
                <a:ext cx="844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02" name="Freeform 45"/>
              <p:cNvSpPr>
                <a:spLocks/>
              </p:cNvSpPr>
              <p:nvPr/>
            </p:nvSpPr>
            <p:spPr bwMode="auto">
              <a:xfrm>
                <a:off x="2203" y="2976"/>
                <a:ext cx="226" cy="227"/>
              </a:xfrm>
              <a:custGeom>
                <a:avLst/>
                <a:gdLst>
                  <a:gd name="T0" fmla="*/ 0 w 226"/>
                  <a:gd name="T1" fmla="*/ 227 h 227"/>
                  <a:gd name="T2" fmla="*/ 226 w 226"/>
                  <a:gd name="T3" fmla="*/ 115 h 227"/>
                  <a:gd name="T4" fmla="*/ 0 w 226"/>
                  <a:gd name="T5" fmla="*/ 0 h 227"/>
                  <a:gd name="T6" fmla="*/ 0 w 226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27"/>
                  <a:gd name="T14" fmla="*/ 226 w 226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27">
                    <a:moveTo>
                      <a:pt x="0" y="227"/>
                    </a:moveTo>
                    <a:lnTo>
                      <a:pt x="226" y="115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8" name="Group 46"/>
            <p:cNvGrpSpPr>
              <a:grpSpLocks/>
            </p:cNvGrpSpPr>
            <p:nvPr/>
          </p:nvGrpSpPr>
          <p:grpSpPr bwMode="auto">
            <a:xfrm>
              <a:off x="6837364" y="4654551"/>
              <a:ext cx="1819275" cy="360363"/>
              <a:chOff x="3207" y="2976"/>
              <a:chExt cx="1146" cy="227"/>
            </a:xfrm>
          </p:grpSpPr>
          <p:sp>
            <p:nvSpPr>
              <p:cNvPr id="27699" name="Rectangle 47"/>
              <p:cNvSpPr>
                <a:spLocks noChangeArrowheads="1"/>
              </p:cNvSpPr>
              <p:nvPr/>
            </p:nvSpPr>
            <p:spPr bwMode="auto">
              <a:xfrm>
                <a:off x="3207" y="3059"/>
                <a:ext cx="923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00" name="Freeform 48"/>
              <p:cNvSpPr>
                <a:spLocks/>
              </p:cNvSpPr>
              <p:nvPr/>
            </p:nvSpPr>
            <p:spPr bwMode="auto">
              <a:xfrm>
                <a:off x="4124" y="2976"/>
                <a:ext cx="229" cy="227"/>
              </a:xfrm>
              <a:custGeom>
                <a:avLst/>
                <a:gdLst>
                  <a:gd name="T0" fmla="*/ 0 w 229"/>
                  <a:gd name="T1" fmla="*/ 227 h 227"/>
                  <a:gd name="T2" fmla="*/ 229 w 229"/>
                  <a:gd name="T3" fmla="*/ 115 h 227"/>
                  <a:gd name="T4" fmla="*/ 0 w 229"/>
                  <a:gd name="T5" fmla="*/ 0 h 227"/>
                  <a:gd name="T6" fmla="*/ 0 w 229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"/>
                  <a:gd name="T13" fmla="*/ 0 h 227"/>
                  <a:gd name="T14" fmla="*/ 229 w 229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" h="227">
                    <a:moveTo>
                      <a:pt x="0" y="227"/>
                    </a:moveTo>
                    <a:lnTo>
                      <a:pt x="229" y="115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9" name="Group 49"/>
            <p:cNvGrpSpPr>
              <a:grpSpLocks/>
            </p:cNvGrpSpPr>
            <p:nvPr/>
          </p:nvGrpSpPr>
          <p:grpSpPr bwMode="auto">
            <a:xfrm>
              <a:off x="3038476" y="3206750"/>
              <a:ext cx="360363" cy="1214438"/>
              <a:chOff x="814" y="2064"/>
              <a:chExt cx="227" cy="765"/>
            </a:xfrm>
          </p:grpSpPr>
          <p:sp>
            <p:nvSpPr>
              <p:cNvPr id="27697" name="Rectangle 50"/>
              <p:cNvSpPr>
                <a:spLocks noChangeArrowheads="1"/>
              </p:cNvSpPr>
              <p:nvPr/>
            </p:nvSpPr>
            <p:spPr bwMode="auto">
              <a:xfrm>
                <a:off x="897" y="2064"/>
                <a:ext cx="61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8" name="Freeform 51"/>
              <p:cNvSpPr>
                <a:spLocks/>
              </p:cNvSpPr>
              <p:nvPr/>
            </p:nvSpPr>
            <p:spPr bwMode="auto">
              <a:xfrm>
                <a:off x="814" y="2599"/>
                <a:ext cx="227" cy="230"/>
              </a:xfrm>
              <a:custGeom>
                <a:avLst/>
                <a:gdLst>
                  <a:gd name="T0" fmla="*/ 0 w 227"/>
                  <a:gd name="T1" fmla="*/ 0 h 230"/>
                  <a:gd name="T2" fmla="*/ 112 w 227"/>
                  <a:gd name="T3" fmla="*/ 230 h 230"/>
                  <a:gd name="T4" fmla="*/ 227 w 227"/>
                  <a:gd name="T5" fmla="*/ 0 h 230"/>
                  <a:gd name="T6" fmla="*/ 0 w 227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30"/>
                  <a:gd name="T14" fmla="*/ 227 w 227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30">
                    <a:moveTo>
                      <a:pt x="0" y="0"/>
                    </a:moveTo>
                    <a:lnTo>
                      <a:pt x="112" y="230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90" name="Group 52"/>
            <p:cNvGrpSpPr>
              <a:grpSpLocks/>
            </p:cNvGrpSpPr>
            <p:nvPr/>
          </p:nvGrpSpPr>
          <p:grpSpPr bwMode="auto">
            <a:xfrm>
              <a:off x="6057901" y="3190876"/>
              <a:ext cx="358775" cy="1209675"/>
              <a:chOff x="2716" y="2054"/>
              <a:chExt cx="226" cy="762"/>
            </a:xfrm>
          </p:grpSpPr>
          <p:sp>
            <p:nvSpPr>
              <p:cNvPr id="27695" name="Rectangle 53"/>
              <p:cNvSpPr>
                <a:spLocks noChangeArrowheads="1"/>
              </p:cNvSpPr>
              <p:nvPr/>
            </p:nvSpPr>
            <p:spPr bwMode="auto">
              <a:xfrm>
                <a:off x="2799" y="2275"/>
                <a:ext cx="60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6" name="Freeform 54"/>
              <p:cNvSpPr>
                <a:spLocks/>
              </p:cNvSpPr>
              <p:nvPr/>
            </p:nvSpPr>
            <p:spPr bwMode="auto">
              <a:xfrm>
                <a:off x="2716" y="2054"/>
                <a:ext cx="226" cy="231"/>
              </a:xfrm>
              <a:custGeom>
                <a:avLst/>
                <a:gdLst>
                  <a:gd name="T0" fmla="*/ 226 w 226"/>
                  <a:gd name="T1" fmla="*/ 231 h 231"/>
                  <a:gd name="T2" fmla="*/ 115 w 226"/>
                  <a:gd name="T3" fmla="*/ 0 h 231"/>
                  <a:gd name="T4" fmla="*/ 0 w 226"/>
                  <a:gd name="T5" fmla="*/ 231 h 231"/>
                  <a:gd name="T6" fmla="*/ 226 w 226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31"/>
                  <a:gd name="T14" fmla="*/ 226 w 22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31">
                    <a:moveTo>
                      <a:pt x="226" y="231"/>
                    </a:moveTo>
                    <a:lnTo>
                      <a:pt x="115" y="0"/>
                    </a:lnTo>
                    <a:lnTo>
                      <a:pt x="0" y="231"/>
                    </a:lnTo>
                    <a:lnTo>
                      <a:pt x="226" y="2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91" name="Group 55"/>
            <p:cNvGrpSpPr>
              <a:grpSpLocks/>
            </p:cNvGrpSpPr>
            <p:nvPr/>
          </p:nvGrpSpPr>
          <p:grpSpPr bwMode="auto">
            <a:xfrm>
              <a:off x="9091614" y="3190876"/>
              <a:ext cx="358775" cy="1209675"/>
              <a:chOff x="4627" y="2054"/>
              <a:chExt cx="226" cy="762"/>
            </a:xfrm>
          </p:grpSpPr>
          <p:sp>
            <p:nvSpPr>
              <p:cNvPr id="27693" name="Rectangle 56"/>
              <p:cNvSpPr>
                <a:spLocks noChangeArrowheads="1"/>
              </p:cNvSpPr>
              <p:nvPr/>
            </p:nvSpPr>
            <p:spPr bwMode="auto">
              <a:xfrm>
                <a:off x="4710" y="2275"/>
                <a:ext cx="61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4" name="Freeform 57"/>
              <p:cNvSpPr>
                <a:spLocks/>
              </p:cNvSpPr>
              <p:nvPr/>
            </p:nvSpPr>
            <p:spPr bwMode="auto">
              <a:xfrm>
                <a:off x="4627" y="2054"/>
                <a:ext cx="226" cy="231"/>
              </a:xfrm>
              <a:custGeom>
                <a:avLst/>
                <a:gdLst>
                  <a:gd name="T0" fmla="*/ 226 w 226"/>
                  <a:gd name="T1" fmla="*/ 231 h 231"/>
                  <a:gd name="T2" fmla="*/ 115 w 226"/>
                  <a:gd name="T3" fmla="*/ 0 h 231"/>
                  <a:gd name="T4" fmla="*/ 0 w 226"/>
                  <a:gd name="T5" fmla="*/ 231 h 231"/>
                  <a:gd name="T6" fmla="*/ 226 w 226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31"/>
                  <a:gd name="T14" fmla="*/ 226 w 22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31">
                    <a:moveTo>
                      <a:pt x="226" y="231"/>
                    </a:moveTo>
                    <a:lnTo>
                      <a:pt x="115" y="0"/>
                    </a:lnTo>
                    <a:lnTo>
                      <a:pt x="0" y="231"/>
                    </a:lnTo>
                    <a:lnTo>
                      <a:pt x="226" y="2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8005779" y="597569"/>
            <a:ext cx="3838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Palatino Linotype" charset="0"/>
              </a:rPr>
              <a:t>Das, Fox et al </a:t>
            </a:r>
            <a:r>
              <a:rPr lang="en-GB" altLang="en-US" sz="1600" i="1" dirty="0">
                <a:latin typeface="Palatino Linotype" charset="0"/>
              </a:rPr>
              <a:t>J Exp. </a:t>
            </a:r>
            <a:r>
              <a:rPr lang="en-GB" altLang="en-US" sz="1600" i="1" dirty="0" err="1">
                <a:latin typeface="Palatino Linotype" charset="0"/>
              </a:rPr>
              <a:t>Theor</a:t>
            </a:r>
            <a:r>
              <a:rPr lang="en-GB" altLang="en-US" sz="1600" i="1" dirty="0">
                <a:latin typeface="Palatino Linotype" charset="0"/>
              </a:rPr>
              <a:t>. AI</a:t>
            </a:r>
            <a:r>
              <a:rPr lang="en-GB" altLang="en-US" sz="1600" dirty="0">
                <a:latin typeface="Palatino Linotype" charset="0"/>
              </a:rPr>
              <a:t> 1997,  </a:t>
            </a:r>
          </a:p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Fox </a:t>
            </a:r>
            <a:r>
              <a:rPr lang="en-GB" altLang="en-US" sz="1600" dirty="0">
                <a:latin typeface="Palatino Linotype" charset="0"/>
              </a:rPr>
              <a:t>and Das, </a:t>
            </a:r>
            <a:r>
              <a:rPr lang="en-GB" altLang="en-US" sz="1600" dirty="0" smtClean="0">
                <a:latin typeface="Palatino Linotype" charset="0"/>
              </a:rPr>
              <a:t>AAAI and MIT </a:t>
            </a:r>
            <a:r>
              <a:rPr lang="en-GB" altLang="en-US" sz="1600" dirty="0">
                <a:latin typeface="Palatino Linotype" charset="0"/>
              </a:rPr>
              <a:t>Press 2000</a:t>
            </a:r>
            <a:br>
              <a:rPr lang="en-GB" altLang="en-US" sz="1600" dirty="0">
                <a:latin typeface="Palatino Linotype" charset="0"/>
              </a:rPr>
            </a:br>
            <a:r>
              <a:rPr lang="en-GB" altLang="en-US" sz="1600" dirty="0">
                <a:latin typeface="Palatino Linotype" charset="0"/>
              </a:rPr>
              <a:t>Fox et al </a:t>
            </a:r>
            <a:r>
              <a:rPr lang="en-GB" altLang="en-US" sz="1600" i="1" dirty="0">
                <a:latin typeface="Palatino Linotype" charset="0"/>
              </a:rPr>
              <a:t>IEEE Intelligent Systems,</a:t>
            </a:r>
            <a:r>
              <a:rPr lang="en-GB" altLang="en-US" sz="1600" dirty="0">
                <a:latin typeface="Palatino Linotype" charset="0"/>
              </a:rPr>
              <a:t> 2006</a:t>
            </a:r>
            <a:endParaRPr lang="en-US" altLang="en-US" sz="1600" dirty="0">
              <a:latin typeface="Palatino Linotyp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5247" y="5346709"/>
            <a:ext cx="157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Evidence and</a:t>
            </a:r>
          </a:p>
          <a:p>
            <a:r>
              <a:rPr lang="en-US" dirty="0" smtClean="0"/>
              <a:t>argumentation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BDI agent</a:t>
            </a:r>
            <a:endParaRPr lang="en-US" dirty="0"/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1764150" y="2239105"/>
            <a:ext cx="1475264" cy="993409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Desires</a:t>
            </a:r>
            <a:endParaRPr lang="en-US" altLang="en-US" dirty="0"/>
          </a:p>
        </p:txBody>
      </p:sp>
      <p:sp>
        <p:nvSpPr>
          <p:cNvPr id="4" name="Oval 25"/>
          <p:cNvSpPr>
            <a:spLocks noChangeArrowheads="1"/>
          </p:cNvSpPr>
          <p:nvPr/>
        </p:nvSpPr>
        <p:spPr bwMode="auto">
          <a:xfrm>
            <a:off x="5112542" y="2239105"/>
            <a:ext cx="1480545" cy="993409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  <a:r>
              <a:rPr lang="en-US" altLang="en-US" dirty="0" smtClean="0"/>
              <a:t> Beliefs</a:t>
            </a:r>
            <a:endParaRPr lang="en-US" altLang="en-US" dirty="0"/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8466214" y="4628860"/>
            <a:ext cx="1475264" cy="985983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9" name="Straight Arrow Connector 8"/>
          <p:cNvCxnSpPr>
            <a:stCxn id="4" idx="2"/>
            <a:endCxn id="3" idx="6"/>
          </p:cNvCxnSpPr>
          <p:nvPr/>
        </p:nvCxnSpPr>
        <p:spPr>
          <a:xfrm flipH="1">
            <a:off x="3239414" y="2735810"/>
            <a:ext cx="1873128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5"/>
            <a:endCxn id="5" idx="2"/>
          </p:cNvCxnSpPr>
          <p:nvPr/>
        </p:nvCxnSpPr>
        <p:spPr>
          <a:xfrm>
            <a:off x="3023367" y="3087033"/>
            <a:ext cx="5442847" cy="203481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 flipV="1">
            <a:off x="6593087" y="2735811"/>
            <a:ext cx="2089174" cy="203744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82907" y="4855494"/>
            <a:ext cx="12418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Intentions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err="1" smtClean="0"/>
              <a:t>Formalisation</a:t>
            </a:r>
            <a:endParaRPr lang="en-US" alt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10013" y="25717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3622188" y="5371106"/>
            <a:ext cx="1261493" cy="386713"/>
            <a:chOff x="1791" y="3612"/>
            <a:chExt cx="764" cy="278"/>
          </a:xfrm>
        </p:grpSpPr>
        <p:sp>
          <p:nvSpPr>
            <p:cNvPr id="6174" name="Line 14"/>
            <p:cNvSpPr>
              <a:spLocks noChangeShapeType="1"/>
            </p:cNvSpPr>
            <p:nvPr/>
          </p:nvSpPr>
          <p:spPr bwMode="auto">
            <a:xfrm>
              <a:off x="1791" y="3612"/>
              <a:ext cx="0" cy="18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>
              <a:off x="1791" y="3703"/>
              <a:ext cx="18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Text Box 16"/>
            <p:cNvSpPr txBox="1">
              <a:spLocks noChangeArrowheads="1"/>
            </p:cNvSpPr>
            <p:nvPr/>
          </p:nvSpPr>
          <p:spPr bwMode="auto">
            <a:xfrm>
              <a:off x="1915" y="3624"/>
              <a:ext cx="64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i="1" dirty="0" smtClean="0"/>
                <a:t> Support</a:t>
              </a:r>
              <a:endParaRPr lang="en-US" altLang="en-US" i="1" dirty="0"/>
            </a:p>
          </p:txBody>
        </p:sp>
      </p:grpSp>
      <p:grpSp>
        <p:nvGrpSpPr>
          <p:cNvPr id="6158" name="Group 17"/>
          <p:cNvGrpSpPr>
            <a:grpSpLocks/>
          </p:cNvGrpSpPr>
          <p:nvPr/>
        </p:nvGrpSpPr>
        <p:grpSpPr bwMode="auto">
          <a:xfrm>
            <a:off x="6024460" y="3865663"/>
            <a:ext cx="1240026" cy="664923"/>
            <a:chOff x="1791" y="3612"/>
            <a:chExt cx="751" cy="478"/>
          </a:xfrm>
        </p:grpSpPr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>
              <a:off x="1791" y="3612"/>
              <a:ext cx="0" cy="18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9"/>
            <p:cNvSpPr>
              <a:spLocks noChangeShapeType="1"/>
            </p:cNvSpPr>
            <p:nvPr/>
          </p:nvSpPr>
          <p:spPr bwMode="auto">
            <a:xfrm>
              <a:off x="1791" y="3703"/>
              <a:ext cx="18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Text Box 20"/>
            <p:cNvSpPr txBox="1">
              <a:spLocks noChangeArrowheads="1"/>
            </p:cNvSpPr>
            <p:nvPr/>
          </p:nvSpPr>
          <p:spPr bwMode="auto">
            <a:xfrm>
              <a:off x="1925" y="3625"/>
              <a:ext cx="61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i="1" dirty="0" smtClean="0"/>
                <a:t>Commit</a:t>
              </a:r>
              <a:endParaRPr lang="en-GB" altLang="en-US" i="1" dirty="0"/>
            </a:p>
            <a:p>
              <a:pPr eaLnBrk="1" hangingPunct="1"/>
              <a:r>
                <a:rPr lang="en-GB" altLang="en-US" i="1" dirty="0"/>
                <a:t>(accept)</a:t>
              </a:r>
              <a:endParaRPr lang="en-US" altLang="en-US" i="1" dirty="0"/>
            </a:p>
          </p:txBody>
        </p:sp>
      </p:grpSp>
      <p:grpSp>
        <p:nvGrpSpPr>
          <p:cNvPr id="6159" name="Group 21"/>
          <p:cNvGrpSpPr>
            <a:grpSpLocks/>
          </p:cNvGrpSpPr>
          <p:nvPr/>
        </p:nvGrpSpPr>
        <p:grpSpPr bwMode="auto">
          <a:xfrm>
            <a:off x="6953991" y="5315204"/>
            <a:ext cx="1256538" cy="695526"/>
            <a:chOff x="1791" y="3612"/>
            <a:chExt cx="761" cy="500"/>
          </a:xfrm>
        </p:grpSpPr>
        <p:sp>
          <p:nvSpPr>
            <p:cNvPr id="6168" name="Line 22"/>
            <p:cNvSpPr>
              <a:spLocks noChangeShapeType="1"/>
            </p:cNvSpPr>
            <p:nvPr/>
          </p:nvSpPr>
          <p:spPr bwMode="auto">
            <a:xfrm>
              <a:off x="1791" y="3612"/>
              <a:ext cx="0" cy="18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3"/>
            <p:cNvSpPr>
              <a:spLocks noChangeShapeType="1"/>
            </p:cNvSpPr>
            <p:nvPr/>
          </p:nvSpPr>
          <p:spPr bwMode="auto">
            <a:xfrm>
              <a:off x="1791" y="3703"/>
              <a:ext cx="18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Text Box 24"/>
            <p:cNvSpPr txBox="1">
              <a:spLocks noChangeArrowheads="1"/>
            </p:cNvSpPr>
            <p:nvPr/>
          </p:nvSpPr>
          <p:spPr bwMode="auto">
            <a:xfrm>
              <a:off x="1959" y="3647"/>
              <a:ext cx="59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i="1" dirty="0" smtClean="0"/>
                <a:t>Commit</a:t>
              </a:r>
              <a:endParaRPr lang="en-GB" altLang="en-US" i="1" dirty="0"/>
            </a:p>
            <a:p>
              <a:pPr eaLnBrk="1" hangingPunct="1"/>
              <a:r>
                <a:rPr lang="en-GB" altLang="en-US" i="1" dirty="0"/>
                <a:t>(adopt)</a:t>
              </a:r>
              <a:endParaRPr lang="en-US" altLang="en-US" i="1" dirty="0"/>
            </a:p>
          </p:txBody>
        </p:sp>
      </p:grpSp>
      <p:sp>
        <p:nvSpPr>
          <p:cNvPr id="33" name="Rectangle 58"/>
          <p:cNvSpPr>
            <a:spLocks noChangeArrowheads="1"/>
          </p:cNvSpPr>
          <p:nvPr/>
        </p:nvSpPr>
        <p:spPr bwMode="auto">
          <a:xfrm>
            <a:off x="8005779" y="597569"/>
            <a:ext cx="35798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Palatino Linotype" charset="0"/>
              </a:rPr>
              <a:t>Das, Fox et al </a:t>
            </a:r>
            <a:r>
              <a:rPr lang="en-GB" altLang="en-US" sz="1600" i="1" dirty="0">
                <a:latin typeface="Palatino Linotype" charset="0"/>
              </a:rPr>
              <a:t>J Exp. </a:t>
            </a:r>
            <a:r>
              <a:rPr lang="en-GB" altLang="en-US" sz="1600" i="1" dirty="0" err="1">
                <a:latin typeface="Palatino Linotype" charset="0"/>
              </a:rPr>
              <a:t>Theor</a:t>
            </a:r>
            <a:r>
              <a:rPr lang="en-GB" altLang="en-US" sz="1600" i="1" dirty="0">
                <a:latin typeface="Palatino Linotype" charset="0"/>
              </a:rPr>
              <a:t>. AI</a:t>
            </a:r>
            <a:r>
              <a:rPr lang="en-GB" altLang="en-US" sz="1600" dirty="0">
                <a:latin typeface="Palatino Linotype" charset="0"/>
              </a:rPr>
              <a:t> 1997,  </a:t>
            </a:r>
          </a:p>
          <a:p>
            <a:pPr eaLnBrk="1" hangingPunct="1"/>
            <a:r>
              <a:rPr lang="en-GB" altLang="en-US" sz="1600" dirty="0">
                <a:latin typeface="Palatino Linotype" charset="0"/>
              </a:rPr>
              <a:t>Fox, and Das, MIT Press 2000</a:t>
            </a:r>
            <a:br>
              <a:rPr lang="en-GB" altLang="en-US" sz="1600" dirty="0">
                <a:latin typeface="Palatino Linotype" charset="0"/>
              </a:rPr>
            </a:br>
            <a:r>
              <a:rPr lang="en-GB" altLang="en-US" sz="1600" dirty="0">
                <a:latin typeface="Palatino Linotype" charset="0"/>
              </a:rPr>
              <a:t>Fox et al </a:t>
            </a:r>
            <a:r>
              <a:rPr lang="en-GB" altLang="en-US" sz="1600" i="1" dirty="0">
                <a:latin typeface="Palatino Linotype" charset="0"/>
              </a:rPr>
              <a:t>IEEE Intelligent Systems,</a:t>
            </a:r>
            <a:r>
              <a:rPr lang="en-GB" altLang="en-US" sz="1600" dirty="0">
                <a:latin typeface="Palatino Linotype" charset="0"/>
              </a:rPr>
              <a:t> 2006</a:t>
            </a:r>
            <a:endParaRPr lang="en-US" altLang="en-US" sz="1600" dirty="0">
              <a:latin typeface="Palatino Linotype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03947" y="2233534"/>
            <a:ext cx="8443159" cy="3411018"/>
            <a:chOff x="2403475" y="2368550"/>
            <a:chExt cx="7613651" cy="2916238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2444448" y="3246438"/>
              <a:ext cx="625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>
                  <a:latin typeface="Verdana" charset="0"/>
                </a:rPr>
                <a:t> </a:t>
              </a: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03475" y="3074989"/>
              <a:ext cx="11366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4794251" y="2673350"/>
              <a:ext cx="1133475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5809956" y="2787650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Verdana" charset="0"/>
                </a:rPr>
                <a:t> </a:t>
              </a:r>
              <a:endParaRPr lang="en-GB" altLang="en-US" sz="1400">
                <a:latin typeface="Verdana" charset="0"/>
              </a:endParaRP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7221538" y="2698750"/>
              <a:ext cx="113506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8130881" y="2776538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Verdana" charset="0"/>
                </a:rPr>
                <a:t> </a:t>
              </a:r>
              <a:endParaRPr lang="en-GB" altLang="en-US" sz="1400">
                <a:latin typeface="Verdana" charset="0"/>
              </a:endParaRPr>
            </a:p>
          </p:txBody>
        </p:sp>
        <p:sp>
          <p:nvSpPr>
            <p:cNvPr id="43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08251" y="2368550"/>
              <a:ext cx="7504113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2508250" y="2373313"/>
              <a:ext cx="625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Verdana" charset="0"/>
                </a:rPr>
                <a:t> </a:t>
              </a: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547939" y="2373313"/>
              <a:ext cx="1330325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2513014" y="2444750"/>
              <a:ext cx="1411287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2971251" y="2678571"/>
              <a:ext cx="5562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Goals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3570288" y="2530475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2609850" y="4416426"/>
              <a:ext cx="1328738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2593975" y="4421188"/>
              <a:ext cx="14112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3817938" y="45069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862736" y="4623955"/>
              <a:ext cx="910674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 smtClean="0">
                  <a:latin typeface="Verdana" charset="0"/>
                </a:rPr>
                <a:t>Candidate</a:t>
              </a:r>
            </a:p>
            <a:p>
              <a:pPr eaLnBrk="1" hangingPunct="1"/>
              <a:r>
                <a:rPr lang="en-US" altLang="en-US" sz="1400" b="1" dirty="0" smtClean="0">
                  <a:latin typeface="Verdana" charset="0"/>
                </a:rPr>
                <a:t>solutions</a:t>
              </a:r>
              <a:endParaRPr lang="en-US" altLang="en-US" sz="1400" dirty="0">
                <a:latin typeface="Verdana" charset="0"/>
              </a:endParaRPr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5567364" y="4416426"/>
              <a:ext cx="1335087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5456238" y="4446589"/>
              <a:ext cx="1612900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5781009" y="4714948"/>
              <a:ext cx="9585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smtClean="0">
                  <a:latin typeface="Verdana" charset="0"/>
                </a:rPr>
                <a:t>Decisions</a:t>
              </a:r>
              <a:endParaRPr lang="en-US" altLang="en-US" sz="1400" b="1" dirty="0">
                <a:latin typeface="Verdana" charset="0"/>
              </a:endParaRP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>
              <a:off x="6684963" y="4532313"/>
              <a:ext cx="865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-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57" name="Rectangle 24"/>
            <p:cNvSpPr>
              <a:spLocks noChangeArrowheads="1"/>
            </p:cNvSpPr>
            <p:nvPr/>
          </p:nvSpPr>
          <p:spPr bwMode="auto">
            <a:xfrm>
              <a:off x="6634163" y="4832350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58" name="Oval 25"/>
            <p:cNvSpPr>
              <a:spLocks noChangeArrowheads="1"/>
            </p:cNvSpPr>
            <p:nvPr/>
          </p:nvSpPr>
          <p:spPr bwMode="auto">
            <a:xfrm>
              <a:off x="5567364" y="2373313"/>
              <a:ext cx="1335087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5537200" y="2495550"/>
              <a:ext cx="1411288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Rectangle 27"/>
            <p:cNvSpPr>
              <a:spLocks noChangeArrowheads="1"/>
            </p:cNvSpPr>
            <p:nvPr/>
          </p:nvSpPr>
          <p:spPr bwMode="auto">
            <a:xfrm>
              <a:off x="5896673" y="2699208"/>
              <a:ext cx="6764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Beliefs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6654800" y="2581275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8591551" y="4416426"/>
              <a:ext cx="1330325" cy="84296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8605839" y="4598988"/>
              <a:ext cx="1411287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8983400" y="4735740"/>
              <a:ext cx="5466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Plans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9648825" y="46847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8591551" y="2373313"/>
              <a:ext cx="1330325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8591550" y="2516188"/>
              <a:ext cx="14112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Rectangle 35"/>
            <p:cNvSpPr>
              <a:spLocks noChangeArrowheads="1"/>
            </p:cNvSpPr>
            <p:nvPr/>
          </p:nvSpPr>
          <p:spPr bwMode="auto">
            <a:xfrm>
              <a:off x="8903428" y="2679928"/>
              <a:ext cx="7453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Actions</a:t>
              </a:r>
              <a:endParaRPr lang="en-US" altLang="en-US" sz="1400">
                <a:latin typeface="Verdana" charset="0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9759950" y="2601913"/>
              <a:ext cx="609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Verdana" charset="0"/>
                </a:rPr>
                <a:t> </a:t>
              </a:r>
              <a:endParaRPr lang="en-US" altLang="en-US" sz="1400">
                <a:latin typeface="Verdana" charset="0"/>
              </a:endParaRPr>
            </a:p>
          </p:txBody>
        </p:sp>
        <p:grpSp>
          <p:nvGrpSpPr>
            <p:cNvPr id="70" name="Group 37"/>
            <p:cNvGrpSpPr>
              <a:grpSpLocks/>
            </p:cNvGrpSpPr>
            <p:nvPr/>
          </p:nvGrpSpPr>
          <p:grpSpPr bwMode="auto">
            <a:xfrm>
              <a:off x="3883025" y="2617788"/>
              <a:ext cx="1689100" cy="360362"/>
              <a:chOff x="1346" y="1693"/>
              <a:chExt cx="1064" cy="227"/>
            </a:xfrm>
          </p:grpSpPr>
          <p:sp>
            <p:nvSpPr>
              <p:cNvPr id="89" name="Rectangle 38"/>
              <p:cNvSpPr>
                <a:spLocks noChangeArrowheads="1"/>
              </p:cNvSpPr>
              <p:nvPr/>
            </p:nvSpPr>
            <p:spPr bwMode="auto">
              <a:xfrm>
                <a:off x="1563" y="1776"/>
                <a:ext cx="847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" name="Freeform 39"/>
              <p:cNvSpPr>
                <a:spLocks/>
              </p:cNvSpPr>
              <p:nvPr/>
            </p:nvSpPr>
            <p:spPr bwMode="auto">
              <a:xfrm>
                <a:off x="1346" y="1693"/>
                <a:ext cx="227" cy="227"/>
              </a:xfrm>
              <a:custGeom>
                <a:avLst/>
                <a:gdLst>
                  <a:gd name="T0" fmla="*/ 227 w 227"/>
                  <a:gd name="T1" fmla="*/ 0 h 227"/>
                  <a:gd name="T2" fmla="*/ 0 w 227"/>
                  <a:gd name="T3" fmla="*/ 112 h 227"/>
                  <a:gd name="T4" fmla="*/ 227 w 227"/>
                  <a:gd name="T5" fmla="*/ 227 h 227"/>
                  <a:gd name="T6" fmla="*/ 227 w 227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27"/>
                  <a:gd name="T14" fmla="*/ 227 w 227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27">
                    <a:moveTo>
                      <a:pt x="227" y="0"/>
                    </a:moveTo>
                    <a:lnTo>
                      <a:pt x="0" y="112"/>
                    </a:lnTo>
                    <a:lnTo>
                      <a:pt x="227" y="227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40"/>
            <p:cNvGrpSpPr>
              <a:grpSpLocks/>
            </p:cNvGrpSpPr>
            <p:nvPr/>
          </p:nvGrpSpPr>
          <p:grpSpPr bwMode="auto">
            <a:xfrm>
              <a:off x="6867525" y="2613026"/>
              <a:ext cx="1754188" cy="360363"/>
              <a:chOff x="3226" y="1690"/>
              <a:chExt cx="1105" cy="227"/>
            </a:xfrm>
          </p:grpSpPr>
          <p:sp>
            <p:nvSpPr>
              <p:cNvPr id="87" name="Freeform 41"/>
              <p:cNvSpPr>
                <a:spLocks/>
              </p:cNvSpPr>
              <p:nvPr/>
            </p:nvSpPr>
            <p:spPr bwMode="auto">
              <a:xfrm>
                <a:off x="3446" y="1766"/>
                <a:ext cx="885" cy="68"/>
              </a:xfrm>
              <a:custGeom>
                <a:avLst/>
                <a:gdLst>
                  <a:gd name="T0" fmla="*/ 885 w 885"/>
                  <a:gd name="T1" fmla="*/ 61 h 68"/>
                  <a:gd name="T2" fmla="*/ 885 w 885"/>
                  <a:gd name="T3" fmla="*/ 0 h 68"/>
                  <a:gd name="T4" fmla="*/ 0 w 885"/>
                  <a:gd name="T5" fmla="*/ 7 h 68"/>
                  <a:gd name="T6" fmla="*/ 0 w 885"/>
                  <a:gd name="T7" fmla="*/ 68 h 68"/>
                  <a:gd name="T8" fmla="*/ 885 w 885"/>
                  <a:gd name="T9" fmla="*/ 6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5"/>
                  <a:gd name="T16" fmla="*/ 0 h 68"/>
                  <a:gd name="T17" fmla="*/ 885 w 88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5" h="68">
                    <a:moveTo>
                      <a:pt x="885" y="61"/>
                    </a:moveTo>
                    <a:lnTo>
                      <a:pt x="885" y="0"/>
                    </a:lnTo>
                    <a:lnTo>
                      <a:pt x="0" y="7"/>
                    </a:lnTo>
                    <a:lnTo>
                      <a:pt x="0" y="68"/>
                    </a:lnTo>
                    <a:lnTo>
                      <a:pt x="885" y="6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42"/>
              <p:cNvSpPr>
                <a:spLocks/>
              </p:cNvSpPr>
              <p:nvPr/>
            </p:nvSpPr>
            <p:spPr bwMode="auto">
              <a:xfrm>
                <a:off x="3226" y="1690"/>
                <a:ext cx="232" cy="227"/>
              </a:xfrm>
              <a:custGeom>
                <a:avLst/>
                <a:gdLst>
                  <a:gd name="T0" fmla="*/ 229 w 232"/>
                  <a:gd name="T1" fmla="*/ 0 h 227"/>
                  <a:gd name="T2" fmla="*/ 0 w 232"/>
                  <a:gd name="T3" fmla="*/ 115 h 227"/>
                  <a:gd name="T4" fmla="*/ 232 w 232"/>
                  <a:gd name="T5" fmla="*/ 227 h 227"/>
                  <a:gd name="T6" fmla="*/ 229 w 232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"/>
                  <a:gd name="T13" fmla="*/ 0 h 227"/>
                  <a:gd name="T14" fmla="*/ 232 w 232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" h="227">
                    <a:moveTo>
                      <a:pt x="229" y="0"/>
                    </a:moveTo>
                    <a:lnTo>
                      <a:pt x="0" y="115"/>
                    </a:lnTo>
                    <a:lnTo>
                      <a:pt x="232" y="22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43"/>
            <p:cNvGrpSpPr>
              <a:grpSpLocks/>
            </p:cNvGrpSpPr>
            <p:nvPr/>
          </p:nvGrpSpPr>
          <p:grpSpPr bwMode="auto">
            <a:xfrm>
              <a:off x="3914776" y="4654551"/>
              <a:ext cx="1687513" cy="360363"/>
              <a:chOff x="1366" y="2976"/>
              <a:chExt cx="1063" cy="227"/>
            </a:xfrm>
          </p:grpSpPr>
          <p:sp>
            <p:nvSpPr>
              <p:cNvPr id="85" name="Rectangle 44"/>
              <p:cNvSpPr>
                <a:spLocks noChangeArrowheads="1"/>
              </p:cNvSpPr>
              <p:nvPr/>
            </p:nvSpPr>
            <p:spPr bwMode="auto">
              <a:xfrm>
                <a:off x="1366" y="3059"/>
                <a:ext cx="844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Freeform 45"/>
              <p:cNvSpPr>
                <a:spLocks/>
              </p:cNvSpPr>
              <p:nvPr/>
            </p:nvSpPr>
            <p:spPr bwMode="auto">
              <a:xfrm>
                <a:off x="2203" y="2976"/>
                <a:ext cx="226" cy="227"/>
              </a:xfrm>
              <a:custGeom>
                <a:avLst/>
                <a:gdLst>
                  <a:gd name="T0" fmla="*/ 0 w 226"/>
                  <a:gd name="T1" fmla="*/ 227 h 227"/>
                  <a:gd name="T2" fmla="*/ 226 w 226"/>
                  <a:gd name="T3" fmla="*/ 115 h 227"/>
                  <a:gd name="T4" fmla="*/ 0 w 226"/>
                  <a:gd name="T5" fmla="*/ 0 h 227"/>
                  <a:gd name="T6" fmla="*/ 0 w 226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27"/>
                  <a:gd name="T14" fmla="*/ 226 w 226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27">
                    <a:moveTo>
                      <a:pt x="0" y="227"/>
                    </a:moveTo>
                    <a:lnTo>
                      <a:pt x="226" y="115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46"/>
            <p:cNvGrpSpPr>
              <a:grpSpLocks/>
            </p:cNvGrpSpPr>
            <p:nvPr/>
          </p:nvGrpSpPr>
          <p:grpSpPr bwMode="auto">
            <a:xfrm>
              <a:off x="6837364" y="4654551"/>
              <a:ext cx="1819275" cy="360363"/>
              <a:chOff x="3207" y="2976"/>
              <a:chExt cx="1146" cy="227"/>
            </a:xfrm>
          </p:grpSpPr>
          <p:sp>
            <p:nvSpPr>
              <p:cNvPr id="83" name="Rectangle 47"/>
              <p:cNvSpPr>
                <a:spLocks noChangeArrowheads="1"/>
              </p:cNvSpPr>
              <p:nvPr/>
            </p:nvSpPr>
            <p:spPr bwMode="auto">
              <a:xfrm>
                <a:off x="3207" y="3059"/>
                <a:ext cx="923" cy="6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Freeform 48"/>
              <p:cNvSpPr>
                <a:spLocks/>
              </p:cNvSpPr>
              <p:nvPr/>
            </p:nvSpPr>
            <p:spPr bwMode="auto">
              <a:xfrm>
                <a:off x="4124" y="2976"/>
                <a:ext cx="229" cy="227"/>
              </a:xfrm>
              <a:custGeom>
                <a:avLst/>
                <a:gdLst>
                  <a:gd name="T0" fmla="*/ 0 w 229"/>
                  <a:gd name="T1" fmla="*/ 227 h 227"/>
                  <a:gd name="T2" fmla="*/ 229 w 229"/>
                  <a:gd name="T3" fmla="*/ 115 h 227"/>
                  <a:gd name="T4" fmla="*/ 0 w 229"/>
                  <a:gd name="T5" fmla="*/ 0 h 227"/>
                  <a:gd name="T6" fmla="*/ 0 w 229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"/>
                  <a:gd name="T13" fmla="*/ 0 h 227"/>
                  <a:gd name="T14" fmla="*/ 229 w 229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" h="227">
                    <a:moveTo>
                      <a:pt x="0" y="227"/>
                    </a:moveTo>
                    <a:lnTo>
                      <a:pt x="229" y="115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49"/>
            <p:cNvGrpSpPr>
              <a:grpSpLocks/>
            </p:cNvGrpSpPr>
            <p:nvPr/>
          </p:nvGrpSpPr>
          <p:grpSpPr bwMode="auto">
            <a:xfrm>
              <a:off x="3038476" y="3206750"/>
              <a:ext cx="360363" cy="1214438"/>
              <a:chOff x="814" y="2064"/>
              <a:chExt cx="227" cy="765"/>
            </a:xfrm>
          </p:grpSpPr>
          <p:sp>
            <p:nvSpPr>
              <p:cNvPr id="81" name="Rectangle 50"/>
              <p:cNvSpPr>
                <a:spLocks noChangeArrowheads="1"/>
              </p:cNvSpPr>
              <p:nvPr/>
            </p:nvSpPr>
            <p:spPr bwMode="auto">
              <a:xfrm>
                <a:off x="897" y="2064"/>
                <a:ext cx="61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Freeform 51"/>
              <p:cNvSpPr>
                <a:spLocks/>
              </p:cNvSpPr>
              <p:nvPr/>
            </p:nvSpPr>
            <p:spPr bwMode="auto">
              <a:xfrm>
                <a:off x="814" y="2599"/>
                <a:ext cx="227" cy="230"/>
              </a:xfrm>
              <a:custGeom>
                <a:avLst/>
                <a:gdLst>
                  <a:gd name="T0" fmla="*/ 0 w 227"/>
                  <a:gd name="T1" fmla="*/ 0 h 230"/>
                  <a:gd name="T2" fmla="*/ 112 w 227"/>
                  <a:gd name="T3" fmla="*/ 230 h 230"/>
                  <a:gd name="T4" fmla="*/ 227 w 227"/>
                  <a:gd name="T5" fmla="*/ 0 h 230"/>
                  <a:gd name="T6" fmla="*/ 0 w 227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30"/>
                  <a:gd name="T14" fmla="*/ 227 w 227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30">
                    <a:moveTo>
                      <a:pt x="0" y="0"/>
                    </a:moveTo>
                    <a:lnTo>
                      <a:pt x="112" y="230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52"/>
            <p:cNvGrpSpPr>
              <a:grpSpLocks/>
            </p:cNvGrpSpPr>
            <p:nvPr/>
          </p:nvGrpSpPr>
          <p:grpSpPr bwMode="auto">
            <a:xfrm>
              <a:off x="6057901" y="3190876"/>
              <a:ext cx="358775" cy="1209675"/>
              <a:chOff x="2716" y="2054"/>
              <a:chExt cx="226" cy="762"/>
            </a:xfrm>
          </p:grpSpPr>
          <p:sp>
            <p:nvSpPr>
              <p:cNvPr id="79" name="Rectangle 53"/>
              <p:cNvSpPr>
                <a:spLocks noChangeArrowheads="1"/>
              </p:cNvSpPr>
              <p:nvPr/>
            </p:nvSpPr>
            <p:spPr bwMode="auto">
              <a:xfrm>
                <a:off x="2799" y="2275"/>
                <a:ext cx="60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2716" y="2054"/>
                <a:ext cx="226" cy="231"/>
              </a:xfrm>
              <a:custGeom>
                <a:avLst/>
                <a:gdLst>
                  <a:gd name="T0" fmla="*/ 226 w 226"/>
                  <a:gd name="T1" fmla="*/ 231 h 231"/>
                  <a:gd name="T2" fmla="*/ 115 w 226"/>
                  <a:gd name="T3" fmla="*/ 0 h 231"/>
                  <a:gd name="T4" fmla="*/ 0 w 226"/>
                  <a:gd name="T5" fmla="*/ 231 h 231"/>
                  <a:gd name="T6" fmla="*/ 226 w 226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31"/>
                  <a:gd name="T14" fmla="*/ 226 w 22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31">
                    <a:moveTo>
                      <a:pt x="226" y="231"/>
                    </a:moveTo>
                    <a:lnTo>
                      <a:pt x="115" y="0"/>
                    </a:lnTo>
                    <a:lnTo>
                      <a:pt x="0" y="231"/>
                    </a:lnTo>
                    <a:lnTo>
                      <a:pt x="226" y="2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55"/>
            <p:cNvGrpSpPr>
              <a:grpSpLocks/>
            </p:cNvGrpSpPr>
            <p:nvPr/>
          </p:nvGrpSpPr>
          <p:grpSpPr bwMode="auto">
            <a:xfrm>
              <a:off x="9091614" y="3190876"/>
              <a:ext cx="358775" cy="1209675"/>
              <a:chOff x="4627" y="2054"/>
              <a:chExt cx="226" cy="762"/>
            </a:xfrm>
          </p:grpSpPr>
          <p:sp>
            <p:nvSpPr>
              <p:cNvPr id="77" name="Rectangle 56"/>
              <p:cNvSpPr>
                <a:spLocks noChangeArrowheads="1"/>
              </p:cNvSpPr>
              <p:nvPr/>
            </p:nvSpPr>
            <p:spPr bwMode="auto">
              <a:xfrm>
                <a:off x="4710" y="2275"/>
                <a:ext cx="61" cy="54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4627" y="2054"/>
                <a:ext cx="226" cy="231"/>
              </a:xfrm>
              <a:custGeom>
                <a:avLst/>
                <a:gdLst>
                  <a:gd name="T0" fmla="*/ 226 w 226"/>
                  <a:gd name="T1" fmla="*/ 231 h 231"/>
                  <a:gd name="T2" fmla="*/ 115 w 226"/>
                  <a:gd name="T3" fmla="*/ 0 h 231"/>
                  <a:gd name="T4" fmla="*/ 0 w 226"/>
                  <a:gd name="T5" fmla="*/ 231 h 231"/>
                  <a:gd name="T6" fmla="*/ 226 w 226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31"/>
                  <a:gd name="T14" fmla="*/ 226 w 22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31">
                    <a:moveTo>
                      <a:pt x="226" y="231"/>
                    </a:moveTo>
                    <a:lnTo>
                      <a:pt x="115" y="0"/>
                    </a:lnTo>
                    <a:lnTo>
                      <a:pt x="0" y="231"/>
                    </a:lnTo>
                    <a:lnTo>
                      <a:pt x="226" y="2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02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Support and decision</a:t>
            </a:r>
            <a:endParaRPr lang="en-GB" altLang="en-US" sz="3200" i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993900" y="2095501"/>
            <a:ext cx="8458200" cy="35290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/>
              <a:t>Argumentation  </a:t>
            </a:r>
            <a:endParaRPr lang="en-GB" altLang="en-US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ahoma" charset="0"/>
              </a:rPr>
              <a:t>	Theory U Data	     </a:t>
            </a:r>
            <a:r>
              <a:rPr lang="en-US" altLang="en-US" sz="2400" i="1" baseline="-25000" dirty="0">
                <a:latin typeface="Tahoma" charset="0"/>
              </a:rPr>
              <a:t>LA</a:t>
            </a:r>
            <a:r>
              <a:rPr lang="en-US" altLang="en-US" sz="2400" dirty="0">
                <a:latin typeface="Tahoma" charset="0"/>
              </a:rPr>
              <a:t>     </a:t>
            </a:r>
            <a:r>
              <a:rPr lang="en-US" altLang="en-US" sz="2400" dirty="0" smtClean="0">
                <a:latin typeface="Tahoma" charset="0"/>
              </a:rPr>
              <a:t>(Option, Rationale, </a:t>
            </a:r>
            <a:r>
              <a:rPr lang="en-US" altLang="en-US" sz="2400" dirty="0">
                <a:latin typeface="Tahoma" charset="0"/>
              </a:rPr>
              <a:t>Confidence)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Tahoma" charset="0"/>
              </a:rPr>
              <a:t>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</a:rPr>
              <a:t>Confidence: quantitative, </a:t>
            </a:r>
            <a:r>
              <a:rPr lang="en-US" alt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</a:rPr>
              <a:t>semiquantitative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</a:rPr>
              <a:t>, logical, linguistic</a:t>
            </a:r>
            <a:endParaRPr lang="en-US" altLang="en-US" sz="2400" i="1" dirty="0">
              <a:solidFill>
                <a:schemeClr val="accent1">
                  <a:lumMod val="60000"/>
                  <a:lumOff val="40000"/>
                </a:schemeClr>
              </a:solidFill>
              <a:latin typeface="Tahom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</a:rPr>
              <a:t>	</a:t>
            </a:r>
            <a:endParaRPr lang="en-US" altLang="en-US" sz="2400" i="1" dirty="0">
              <a:solidFill>
                <a:schemeClr val="accent1">
                  <a:lumMod val="60000"/>
                  <a:lumOff val="40000"/>
                </a:schemeClr>
              </a:solidFill>
              <a:latin typeface="Tahom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 smtClean="0"/>
              <a:t>Decision making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latin typeface="Tahoma" charset="0"/>
              </a:rPr>
              <a:t>	</a:t>
            </a:r>
            <a:r>
              <a:rPr lang="en-US" altLang="en-US" sz="2400" dirty="0" smtClean="0">
                <a:latin typeface="Tahoma" charset="0"/>
              </a:rPr>
              <a:t>{(Option, Rationale, </a:t>
            </a:r>
            <a:r>
              <a:rPr lang="en-US" altLang="en-US" sz="2400" dirty="0">
                <a:latin typeface="Tahoma" charset="0"/>
              </a:rPr>
              <a:t>Confidence)} </a:t>
            </a:r>
            <a:r>
              <a:rPr lang="en-US" altLang="en-US" sz="4300" dirty="0" smtClean="0">
                <a:latin typeface="Tahoma" charset="0"/>
                <a:sym typeface="Symbol" charset="2"/>
              </a:rPr>
              <a:t></a:t>
            </a:r>
            <a:r>
              <a:rPr lang="en-US" altLang="en-US" sz="2200" i="1" baseline="-25000" dirty="0" err="1" smtClean="0">
                <a:latin typeface="Tahoma" charset="0"/>
                <a:sym typeface="Symbol" charset="2"/>
              </a:rPr>
              <a:t>Agg</a:t>
            </a:r>
            <a:r>
              <a:rPr lang="en-US" altLang="en-US" sz="2200" dirty="0" smtClean="0">
                <a:latin typeface="Tahoma" charset="0"/>
              </a:rPr>
              <a:t>   </a:t>
            </a:r>
            <a:r>
              <a:rPr lang="en-US" altLang="en-US" sz="2400" dirty="0" smtClean="0">
                <a:latin typeface="Tahoma" charset="0"/>
              </a:rPr>
              <a:t>(Option, </a:t>
            </a:r>
            <a:r>
              <a:rPr lang="en-US" altLang="en-US" sz="2400" dirty="0">
                <a:latin typeface="Tahoma" charset="0"/>
              </a:rPr>
              <a:t>Commitment)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612882" y="2713220"/>
            <a:ext cx="511175" cy="373088"/>
            <a:chOff x="2445" y="502"/>
            <a:chExt cx="288" cy="288"/>
          </a:xfrm>
        </p:grpSpPr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2445" y="502"/>
              <a:ext cx="0" cy="288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445" y="646"/>
              <a:ext cx="288" cy="0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838200" y="5948426"/>
            <a:ext cx="4030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Fox et al </a:t>
            </a:r>
            <a:r>
              <a:rPr lang="en-GB" altLang="en-US" sz="1600" i="1" dirty="0" smtClean="0">
                <a:latin typeface="Palatino Linotype" charset="0"/>
              </a:rPr>
              <a:t>ECAI</a:t>
            </a:r>
            <a:r>
              <a:rPr lang="en-GB" altLang="en-US" sz="1600" dirty="0" smtClean="0">
                <a:latin typeface="Palatino Linotype" charset="0"/>
              </a:rPr>
              <a:t> 1992, </a:t>
            </a:r>
            <a:r>
              <a:rPr lang="en-GB" altLang="en-US" sz="1600" i="1" dirty="0" smtClean="0">
                <a:latin typeface="Palatino Linotype" charset="0"/>
              </a:rPr>
              <a:t>UAI</a:t>
            </a:r>
            <a:r>
              <a:rPr lang="en-GB" altLang="en-US" sz="1600" dirty="0" smtClean="0">
                <a:latin typeface="Palatino Linotype" charset="0"/>
              </a:rPr>
              <a:t> 1994</a:t>
            </a:r>
          </a:p>
          <a:p>
            <a:pPr eaLnBrk="1" hangingPunct="1"/>
            <a:r>
              <a:rPr lang="en-GB" altLang="en-US" sz="1600" dirty="0" smtClean="0">
                <a:latin typeface="Palatino Linotype" charset="0"/>
              </a:rPr>
              <a:t>Krause et al </a:t>
            </a:r>
            <a:r>
              <a:rPr lang="en-GB" altLang="en-US" sz="1600" i="1" dirty="0" smtClean="0">
                <a:latin typeface="Palatino Linotype" charset="0"/>
              </a:rPr>
              <a:t>Computational Intelligence </a:t>
            </a:r>
            <a:r>
              <a:rPr lang="en-GB" altLang="en-US" sz="1600" dirty="0" smtClean="0">
                <a:latin typeface="Palatino Linotype" charset="0"/>
              </a:rPr>
              <a:t>1995</a:t>
            </a:r>
            <a:endParaRPr lang="en-US" altLang="en-US" sz="16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889</Words>
  <Application>Microsoft Macintosh PowerPoint</Application>
  <PresentationFormat>Widescreen</PresentationFormat>
  <Paragraphs>239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Calibri</vt:lpstr>
      <vt:lpstr>Calibri Light</vt:lpstr>
      <vt:lpstr>Century Gothic</vt:lpstr>
      <vt:lpstr>Palatino Linotype</vt:lpstr>
      <vt:lpstr>Symbol</vt:lpstr>
      <vt:lpstr>Tahoma</vt:lpstr>
      <vt:lpstr>Times New Roman</vt:lpstr>
      <vt:lpstr>Verdana</vt:lpstr>
      <vt:lpstr>Arial</vt:lpstr>
      <vt:lpstr>Office Theme</vt:lpstr>
      <vt:lpstr>Document</vt:lpstr>
      <vt:lpstr>Bitmap Image</vt:lpstr>
      <vt:lpstr>The CREDO stack:  from arguments to decisions to cognitive agents</vt:lpstr>
      <vt:lpstr>The CREDO stack</vt:lpstr>
      <vt:lpstr>Experimental research on medical decision-making</vt:lpstr>
      <vt:lpstr>Simulation, as a simple cognitive architecture</vt:lpstr>
      <vt:lpstr>The CREDO stack</vt:lpstr>
      <vt:lpstr>Generalisation  </vt:lpstr>
      <vt:lpstr>BDI agent</vt:lpstr>
      <vt:lpstr>Formalisation</vt:lpstr>
      <vt:lpstr>Support and decision</vt:lpstr>
      <vt:lpstr>Logical confidence</vt:lpstr>
      <vt:lpstr>Logical confidence</vt:lpstr>
      <vt:lpstr>The CREDO stack</vt:lpstr>
      <vt:lpstr>Knowledge engineering</vt:lpstr>
      <vt:lpstr>Software engineering</vt:lpstr>
      <vt:lpstr>Modelling decisions</vt:lpstr>
      <vt:lpstr>Modelling plans</vt:lpstr>
      <vt:lpstr>The CREDO stack</vt:lpstr>
      <vt:lpstr>Application development platform</vt:lpstr>
      <vt:lpstr>The CREDO stack</vt:lpstr>
      <vt:lpstr>Argumentation in the evidential mode</vt:lpstr>
      <vt:lpstr> Argumentation in the evidential mode</vt:lpstr>
      <vt:lpstr>Argumentation in the evidential mode</vt:lpstr>
      <vt:lpstr>The CREDO stack</vt:lpstr>
      <vt:lpstr>Deployments: argumentation at scale?</vt:lpstr>
      <vt:lpstr>CREDO on argumentation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CREDO stack:  from arguments and decisions to cognitive agents</dc:title>
  <dc:creator>Microsoft Office User</dc:creator>
  <cp:lastModifiedBy>Microsoft Office User</cp:lastModifiedBy>
  <cp:revision>34</cp:revision>
  <dcterms:created xsi:type="dcterms:W3CDTF">2016-07-05T08:55:03Z</dcterms:created>
  <dcterms:modified xsi:type="dcterms:W3CDTF">2016-07-06T14:21:35Z</dcterms:modified>
</cp:coreProperties>
</file>