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275" r:id="rId3"/>
    <p:sldId id="276" r:id="rId4"/>
    <p:sldId id="277" r:id="rId5"/>
    <p:sldId id="278" r:id="rId6"/>
    <p:sldId id="257" r:id="rId7"/>
    <p:sldId id="279" r:id="rId8"/>
    <p:sldId id="258" r:id="rId9"/>
    <p:sldId id="259" r:id="rId10"/>
    <p:sldId id="296" r:id="rId11"/>
    <p:sldId id="297" r:id="rId12"/>
    <p:sldId id="298" r:id="rId13"/>
    <p:sldId id="280" r:id="rId14"/>
    <p:sldId id="288" r:id="rId15"/>
    <p:sldId id="282" r:id="rId16"/>
    <p:sldId id="281" r:id="rId17"/>
    <p:sldId id="283" r:id="rId18"/>
    <p:sldId id="294" r:id="rId19"/>
    <p:sldId id="290" r:id="rId20"/>
    <p:sldId id="291" r:id="rId21"/>
    <p:sldId id="287" r:id="rId22"/>
    <p:sldId id="265" r:id="rId23"/>
    <p:sldId id="263" r:id="rId24"/>
    <p:sldId id="273" r:id="rId25"/>
    <p:sldId id="271" r:id="rId26"/>
    <p:sldId id="299" r:id="rId27"/>
    <p:sldId id="300" r:id="rId28"/>
    <p:sldId id="29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331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FB5F1-EB1A-4C8A-A730-91334776AE6E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F5046-D64E-406F-B7E8-7413BDF67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9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04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04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04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04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D679309-43EA-4E60-869B-C8CE6F683E44}" type="slidenum">
              <a:rPr lang="en-GB" altLang="el-GR" sz="1300" smtClean="0"/>
              <a:pPr/>
              <a:t>20</a:t>
            </a:fld>
            <a:endParaRPr lang="en-GB" altLang="el-GR" sz="13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567238" cy="34258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764" y="4336074"/>
            <a:ext cx="5000893" cy="4125057"/>
          </a:xfrm>
          <a:noFill/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9B042A-4DA6-451B-909B-3D65AEDAD57C}" type="datetimeFigureOut">
              <a:rPr lang="el-GR" smtClean="0"/>
              <a:pPr/>
              <a:t>6/7/2016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2E6BE8-6BBC-46E4-BBBC-136FF9182C2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s@ucy.ac.cy" TargetMode="External"/><Relationship Id="rId2" Type="http://schemas.openxmlformats.org/officeDocument/2006/relationships/hyperlink" Target="mailto:nikos@amcl.tuc.g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vlos@mi.parisdescartes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orgiasb.tuc.g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780108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Gorgias­B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b="1" dirty="0" smtClean="0"/>
              <a:t>Argumentation in Practice</a:t>
            </a:r>
            <a:endParaRPr lang="el-G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7088832" cy="2495128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Nikolaos</a:t>
            </a:r>
            <a:r>
              <a:rPr lang="fr-FR" sz="2400" dirty="0" smtClean="0"/>
              <a:t> </a:t>
            </a:r>
            <a:r>
              <a:rPr lang="fr-FR" sz="2400" dirty="0" err="1" smtClean="0"/>
              <a:t>Spanoudakis</a:t>
            </a:r>
            <a:r>
              <a:rPr lang="fr-FR" sz="2400" dirty="0" smtClean="0"/>
              <a:t> , </a:t>
            </a:r>
            <a:r>
              <a:rPr lang="fr-FR" sz="2400" dirty="0" err="1" smtClean="0"/>
              <a:t>Technical</a:t>
            </a:r>
            <a:r>
              <a:rPr lang="fr-FR" sz="2400" dirty="0" smtClean="0"/>
              <a:t> </a:t>
            </a:r>
            <a:r>
              <a:rPr lang="fr-FR" sz="2400" dirty="0" err="1" smtClean="0"/>
              <a:t>University</a:t>
            </a:r>
            <a:r>
              <a:rPr lang="fr-FR" sz="2400" dirty="0" smtClean="0"/>
              <a:t> of </a:t>
            </a:r>
            <a:r>
              <a:rPr lang="fr-FR" sz="2400" dirty="0" err="1" smtClean="0"/>
              <a:t>Crete</a:t>
            </a:r>
            <a:r>
              <a:rPr lang="fr-FR" sz="2400" dirty="0" smtClean="0"/>
              <a:t>, </a:t>
            </a:r>
            <a:br>
              <a:rPr lang="fr-FR" sz="2400" dirty="0" smtClean="0"/>
            </a:br>
            <a:r>
              <a:rPr lang="fr-FR" sz="2000" dirty="0" smtClean="0">
                <a:hlinkClick r:id="rId2"/>
              </a:rPr>
              <a:t>nikos@amcl.tuc.gr</a:t>
            </a:r>
            <a:r>
              <a:rPr lang="fr-FR" sz="2000" dirty="0" smtClean="0"/>
              <a:t> </a:t>
            </a:r>
            <a:endParaRPr lang="fr-FR" sz="2400" dirty="0" smtClean="0"/>
          </a:p>
          <a:p>
            <a:pPr lvl="0"/>
            <a:r>
              <a:rPr lang="fr-FR" sz="2400" b="1" dirty="0" err="1" smtClean="0"/>
              <a:t>Antonis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Kakas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University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Cyprus</a:t>
            </a:r>
            <a:endParaRPr lang="fr-FR" sz="2400" b="1" dirty="0" smtClean="0"/>
          </a:p>
          <a:p>
            <a:pPr lvl="0"/>
            <a:r>
              <a:rPr lang="fr-FR" sz="2000" dirty="0" smtClean="0">
                <a:hlinkClick r:id="rId3"/>
              </a:rPr>
              <a:t>antonis@ucy.ac.cy</a:t>
            </a:r>
            <a:r>
              <a:rPr lang="fr-FR" sz="2000" dirty="0" smtClean="0"/>
              <a:t> </a:t>
            </a:r>
            <a:endParaRPr lang="fr-FR" sz="2400" dirty="0" smtClean="0"/>
          </a:p>
          <a:p>
            <a:r>
              <a:rPr lang="fr-FR" sz="2400" dirty="0" err="1" smtClean="0"/>
              <a:t>Pavlos</a:t>
            </a:r>
            <a:r>
              <a:rPr lang="fr-FR" sz="2400" dirty="0" smtClean="0"/>
              <a:t> </a:t>
            </a:r>
            <a:r>
              <a:rPr lang="fr-FR" sz="2400" dirty="0" err="1" smtClean="0"/>
              <a:t>Moraitis</a:t>
            </a:r>
            <a:r>
              <a:rPr lang="fr-FR" sz="2400" dirty="0" smtClean="0"/>
              <a:t>, LIPADE, Paris Descartes </a:t>
            </a:r>
            <a:r>
              <a:rPr lang="fr-FR" sz="2400" dirty="0" err="1" smtClean="0"/>
              <a:t>University</a:t>
            </a:r>
            <a:endParaRPr lang="el-GR" sz="2400" dirty="0" smtClean="0"/>
          </a:p>
          <a:p>
            <a:pPr lvl="0"/>
            <a:r>
              <a:rPr lang="fr-FR" sz="2000" dirty="0" smtClean="0">
                <a:hlinkClick r:id="rId4"/>
              </a:rPr>
              <a:t>pavlos@mi.parisdescartes.fr</a:t>
            </a:r>
            <a:r>
              <a:rPr lang="fr-FR" sz="2000" dirty="0" smtClean="0"/>
              <a:t> </a:t>
            </a:r>
            <a:endParaRPr lang="el-GR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24128" y="3789040"/>
            <a:ext cx="25523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03848" y="3789040"/>
            <a:ext cx="25523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876397" cy="4320480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A </a:t>
            </a:r>
            <a:r>
              <a:rPr lang="en-GB" sz="2600" b="1" dirty="0" smtClean="0"/>
              <a:t>call assistant </a:t>
            </a:r>
            <a:r>
              <a:rPr lang="en-GB" sz="2600" dirty="0" smtClean="0"/>
              <a:t>behaviour policy is given as follows:</a:t>
            </a:r>
          </a:p>
          <a:p>
            <a:endParaRPr lang="en-GB" sz="2600" dirty="0" smtClean="0"/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b="1" dirty="0" smtClean="0"/>
              <a:t>In </a:t>
            </a:r>
            <a:r>
              <a:rPr lang="en-GB" b="1" dirty="0"/>
              <a:t>general all calls are accepted. When </a:t>
            </a:r>
            <a:r>
              <a:rPr lang="en-GB" b="1" dirty="0" smtClean="0"/>
              <a:t>at </a:t>
            </a:r>
            <a:r>
              <a:rPr lang="en-GB" b="1" dirty="0"/>
              <a:t>work </a:t>
            </a:r>
            <a:r>
              <a:rPr lang="en-GB" b="1" dirty="0" smtClean="0"/>
              <a:t>I do </a:t>
            </a:r>
            <a:r>
              <a:rPr lang="en-GB" b="1" dirty="0"/>
              <a:t>not want to take family calls. However, if they are from my son I do want </a:t>
            </a:r>
            <a:r>
              <a:rPr lang="en-GB" b="1" dirty="0" smtClean="0"/>
              <a:t>them but not when </a:t>
            </a:r>
            <a:r>
              <a:rPr lang="en-GB" b="1" dirty="0"/>
              <a:t>I am in a meeting. I</a:t>
            </a:r>
            <a:r>
              <a:rPr lang="en-GB" b="1" dirty="0" smtClean="0"/>
              <a:t>f </a:t>
            </a:r>
            <a:r>
              <a:rPr lang="en-GB" b="1" dirty="0"/>
              <a:t>he is at school and I believe that he is ill I </a:t>
            </a:r>
            <a:r>
              <a:rPr lang="en-GB" b="1" dirty="0" smtClean="0"/>
              <a:t>want to take </a:t>
            </a:r>
            <a:r>
              <a:rPr lang="en-GB" b="1" dirty="0"/>
              <a:t>the </a:t>
            </a:r>
            <a:r>
              <a:rPr lang="en-GB" b="1" dirty="0" smtClean="0"/>
              <a:t>call even if I am in a meeting. </a:t>
            </a:r>
          </a:p>
          <a:p>
            <a:pPr marL="0" indent="0">
              <a:buNone/>
            </a:pPr>
            <a:r>
              <a:rPr lang="en-GB" b="1" dirty="0" smtClean="0"/>
              <a:t>I </a:t>
            </a:r>
            <a:r>
              <a:rPr lang="en-GB" b="1" dirty="0"/>
              <a:t>will not take a call </a:t>
            </a:r>
            <a:r>
              <a:rPr lang="en-GB" b="1" dirty="0" smtClean="0"/>
              <a:t>when I </a:t>
            </a:r>
            <a:r>
              <a:rPr lang="en-GB" b="1" dirty="0"/>
              <a:t>am in a family outing and the call is related to business. </a:t>
            </a:r>
            <a:r>
              <a:rPr lang="en-GB" b="1" dirty="0" smtClean="0"/>
              <a:t>Unless it is </a:t>
            </a:r>
            <a:r>
              <a:rPr lang="en-GB" b="1" dirty="0"/>
              <a:t>the case that my boss is calling, when I will take the call</a:t>
            </a:r>
            <a:r>
              <a:rPr lang="en-GB" b="1" dirty="0" smtClean="0"/>
              <a:t>.</a:t>
            </a:r>
            <a:r>
              <a:rPr lang="en-GB" dirty="0" smtClean="0"/>
              <a:t>”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See Gorgias-B website.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Assistants</a:t>
            </a:r>
            <a:br>
              <a:rPr lang="en-US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Call Assistant Demo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876397" cy="4320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500" b="1" dirty="0" smtClean="0"/>
              <a:t>Scenarios and Contexts in levels:</a:t>
            </a:r>
          </a:p>
          <a:p>
            <a:endParaRPr lang="en-GB" sz="2600" b="1" dirty="0"/>
          </a:p>
          <a:p>
            <a:pPr lvl="1"/>
            <a:r>
              <a:rPr lang="en-GB" dirty="0" smtClean="0"/>
              <a:t>Call: Family </a:t>
            </a:r>
            <a:r>
              <a:rPr lang="en-GB" dirty="0"/>
              <a:t>or </a:t>
            </a:r>
            <a:r>
              <a:rPr lang="en-GB" dirty="0"/>
              <a:t>B</a:t>
            </a:r>
            <a:r>
              <a:rPr lang="en-GB" dirty="0" smtClean="0"/>
              <a:t>usiness</a:t>
            </a:r>
          </a:p>
          <a:p>
            <a:pPr lvl="1"/>
            <a:r>
              <a:rPr lang="en-GB" dirty="0" smtClean="0"/>
              <a:t>State: At work or With Family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Call From: </a:t>
            </a:r>
            <a:r>
              <a:rPr lang="en-GB" dirty="0"/>
              <a:t>S</a:t>
            </a:r>
            <a:r>
              <a:rPr lang="en-GB" dirty="0" smtClean="0"/>
              <a:t>on; 			Call From: Boss</a:t>
            </a:r>
          </a:p>
          <a:p>
            <a:pPr lvl="1"/>
            <a:r>
              <a:rPr lang="en-GB" dirty="0" smtClean="0"/>
              <a:t>State: Son at school; 		State: Family Outing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Call From: Son; 			</a:t>
            </a:r>
            <a:endParaRPr lang="en-GB" dirty="0" smtClean="0"/>
          </a:p>
          <a:p>
            <a:pPr lvl="1"/>
            <a:r>
              <a:rPr lang="en-GB" dirty="0" smtClean="0"/>
              <a:t>State</a:t>
            </a:r>
            <a:r>
              <a:rPr lang="en-GB" dirty="0"/>
              <a:t>: </a:t>
            </a:r>
            <a:r>
              <a:rPr lang="en-GB" dirty="0" smtClean="0"/>
              <a:t>Son </a:t>
            </a:r>
            <a:r>
              <a:rPr lang="en-GB" dirty="0"/>
              <a:t>at school; In meeting; 	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Call From: Son; </a:t>
            </a:r>
            <a:endParaRPr lang="en-GB" dirty="0" smtClean="0"/>
          </a:p>
          <a:p>
            <a:pPr lvl="1"/>
            <a:r>
              <a:rPr lang="en-GB" dirty="0" smtClean="0"/>
              <a:t>State: Son ill;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Cognitive </a:t>
            </a:r>
            <a:r>
              <a:rPr lang="en-US" sz="4000" b="1" dirty="0" smtClean="0">
                <a:solidFill>
                  <a:srgbClr val="FF0000"/>
                </a:solidFill>
              </a:rPr>
              <a:t>Call Assistant Demo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876397" cy="4320480"/>
          </a:xfrm>
        </p:spPr>
        <p:txBody>
          <a:bodyPr>
            <a:norm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Call </a:t>
            </a:r>
            <a:r>
              <a:rPr lang="en-US" sz="3600" b="1" dirty="0">
                <a:solidFill>
                  <a:srgbClr val="FF0000"/>
                </a:solidFill>
              </a:rPr>
              <a:t>Assistant </a:t>
            </a:r>
            <a:r>
              <a:rPr lang="en-US" sz="3600" b="1" dirty="0" smtClean="0">
                <a:solidFill>
                  <a:srgbClr val="FF0000"/>
                </a:solidFill>
              </a:rPr>
              <a:t>Demo</a:t>
            </a:r>
            <a:endParaRPr lang="en-GB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Assistants</a:t>
            </a:r>
            <a:br>
              <a:rPr lang="en-US" dirty="0" smtClean="0"/>
            </a:b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2985782"/>
          </a:xfrm>
        </p:spPr>
        <p:txBody>
          <a:bodyPr>
            <a:normAutofit/>
          </a:bodyPr>
          <a:lstStyle/>
          <a:p>
            <a:endParaRPr lang="en-GB" b="1" smtClean="0"/>
          </a:p>
          <a:p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 Agent Gorgias Code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95536" y="2204864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complement(sell(</a:t>
            </a:r>
            <a:r>
              <a:rPr lang="en-GB" b="1" dirty="0" err="1"/>
              <a:t>Prd</a:t>
            </a:r>
            <a:r>
              <a:rPr lang="en-GB" b="1" dirty="0"/>
              <a:t>, Ag, high), sell(</a:t>
            </a:r>
            <a:r>
              <a:rPr lang="en-GB" b="1" dirty="0" err="1"/>
              <a:t>Prd</a:t>
            </a:r>
            <a:r>
              <a:rPr lang="en-GB" b="1" dirty="0"/>
              <a:t>, Ag, low)).</a:t>
            </a:r>
          </a:p>
          <a:p>
            <a:r>
              <a:rPr lang="en-GB" b="1" dirty="0"/>
              <a:t>complement(sell(</a:t>
            </a:r>
            <a:r>
              <a:rPr lang="en-GB" b="1" dirty="0" err="1"/>
              <a:t>Prd</a:t>
            </a:r>
            <a:r>
              <a:rPr lang="en-GB" b="1" dirty="0"/>
              <a:t>, Ag, low), sell(</a:t>
            </a:r>
            <a:r>
              <a:rPr lang="en-GB" b="1" dirty="0" err="1"/>
              <a:t>Prd</a:t>
            </a:r>
            <a:r>
              <a:rPr lang="en-GB" b="1" dirty="0"/>
              <a:t>, Ag, high)).</a:t>
            </a:r>
          </a:p>
          <a:p>
            <a:endParaRPr lang="en-GB" b="1" dirty="0" smtClean="0"/>
          </a:p>
          <a:p>
            <a:r>
              <a:rPr lang="en-GB" b="1" dirty="0" smtClean="0"/>
              <a:t>rule(r1(</a:t>
            </a:r>
            <a:r>
              <a:rPr lang="en-GB" b="1" dirty="0" err="1" smtClean="0"/>
              <a:t>Prd</a:t>
            </a:r>
            <a:r>
              <a:rPr lang="en-GB" b="1" dirty="0"/>
              <a:t>, Ag, high), sell(</a:t>
            </a:r>
            <a:r>
              <a:rPr lang="en-GB" b="1" dirty="0" err="1"/>
              <a:t>Prd</a:t>
            </a:r>
            <a:r>
              <a:rPr lang="en-GB" b="1" dirty="0"/>
              <a:t>, Ag, high), []).</a:t>
            </a:r>
          </a:p>
          <a:p>
            <a:r>
              <a:rPr lang="en-GB" b="1" dirty="0"/>
              <a:t>rule(r2(</a:t>
            </a:r>
            <a:r>
              <a:rPr lang="en-GB" b="1" dirty="0" err="1"/>
              <a:t>Prd</a:t>
            </a:r>
            <a:r>
              <a:rPr lang="en-GB" b="1" dirty="0"/>
              <a:t>, Ag, low), sell(</a:t>
            </a:r>
            <a:r>
              <a:rPr lang="en-GB" b="1" dirty="0" err="1"/>
              <a:t>Prd</a:t>
            </a:r>
            <a:r>
              <a:rPr lang="en-GB" b="1" dirty="0"/>
              <a:t>, Ag, low), [</a:t>
            </a:r>
            <a:r>
              <a:rPr lang="en-GB" b="1" dirty="0" err="1"/>
              <a:t>pay_cash</a:t>
            </a:r>
            <a:r>
              <a:rPr lang="en-GB" b="1" dirty="0"/>
              <a:t>(Ag, </a:t>
            </a:r>
            <a:r>
              <a:rPr lang="en-GB" b="1" dirty="0" err="1"/>
              <a:t>Prd</a:t>
            </a:r>
            <a:r>
              <a:rPr lang="en-GB" b="1" dirty="0" smtClean="0"/>
              <a:t>)]).</a:t>
            </a:r>
          </a:p>
          <a:p>
            <a:endParaRPr lang="en-GB" sz="1600" b="1" dirty="0"/>
          </a:p>
          <a:p>
            <a:r>
              <a:rPr lang="en-GB" b="1" dirty="0"/>
              <a:t>rule(p1_r1_r2(high, </a:t>
            </a:r>
            <a:r>
              <a:rPr lang="en-GB" b="1" dirty="0" err="1"/>
              <a:t>Prd</a:t>
            </a:r>
            <a:r>
              <a:rPr lang="en-GB" b="1" dirty="0"/>
              <a:t>, Ag), prefer(r1(</a:t>
            </a:r>
            <a:r>
              <a:rPr lang="en-GB" b="1" dirty="0" err="1"/>
              <a:t>Prd</a:t>
            </a:r>
            <a:r>
              <a:rPr lang="en-GB" b="1" dirty="0"/>
              <a:t>, Ag, high), r2(</a:t>
            </a:r>
            <a:r>
              <a:rPr lang="en-GB" b="1" dirty="0" err="1"/>
              <a:t>Prd</a:t>
            </a:r>
            <a:r>
              <a:rPr lang="en-GB" b="1" dirty="0"/>
              <a:t>, Ag, low)), []).</a:t>
            </a:r>
          </a:p>
          <a:p>
            <a:r>
              <a:rPr lang="en-GB" b="1" dirty="0"/>
              <a:t>rule(p2_r2_r1(</a:t>
            </a:r>
            <a:r>
              <a:rPr lang="en-GB" b="1" dirty="0" err="1"/>
              <a:t>Prd</a:t>
            </a:r>
            <a:r>
              <a:rPr lang="en-GB" b="1" dirty="0"/>
              <a:t>, low, Ag), prefer(r2(</a:t>
            </a:r>
            <a:r>
              <a:rPr lang="en-GB" b="1" dirty="0" err="1"/>
              <a:t>Prd</a:t>
            </a:r>
            <a:r>
              <a:rPr lang="en-GB" b="1" dirty="0"/>
              <a:t>, Ag, low), r1(</a:t>
            </a:r>
            <a:r>
              <a:rPr lang="en-GB" b="1" dirty="0" err="1"/>
              <a:t>Prd</a:t>
            </a:r>
            <a:r>
              <a:rPr lang="en-GB" b="1" dirty="0"/>
              <a:t>, Ag, high)), []):-regular(Ag</a:t>
            </a:r>
            <a:r>
              <a:rPr lang="en-GB" b="1" dirty="0" smtClean="0"/>
              <a:t>).</a:t>
            </a:r>
          </a:p>
          <a:p>
            <a:endParaRPr lang="en-GB" b="1" dirty="0"/>
          </a:p>
          <a:p>
            <a:r>
              <a:rPr lang="en-GB" b="1" dirty="0"/>
              <a:t>rule(c1_p1_r1_r2_p2_r2_r1(high, </a:t>
            </a:r>
            <a:r>
              <a:rPr lang="en-GB" b="1" dirty="0" err="1"/>
              <a:t>Prd</a:t>
            </a:r>
            <a:r>
              <a:rPr lang="en-GB" b="1" dirty="0"/>
              <a:t>, Ag), prefer(p1_r1_r2(high, </a:t>
            </a:r>
            <a:r>
              <a:rPr lang="en-GB" b="1" dirty="0" err="1"/>
              <a:t>Prd</a:t>
            </a:r>
            <a:r>
              <a:rPr lang="en-GB" b="1" dirty="0"/>
              <a:t>, Ag), p2_r2_r1(</a:t>
            </a:r>
            <a:r>
              <a:rPr lang="en-GB" b="1" dirty="0" err="1"/>
              <a:t>Prd</a:t>
            </a:r>
            <a:r>
              <a:rPr lang="en-GB" b="1" dirty="0"/>
              <a:t>, low, Ag)), [</a:t>
            </a:r>
            <a:r>
              <a:rPr lang="en-GB" b="1" dirty="0" err="1"/>
              <a:t>high_season</a:t>
            </a:r>
            <a:r>
              <a:rPr lang="en-GB" b="1" dirty="0"/>
              <a:t>]).</a:t>
            </a:r>
          </a:p>
          <a:p>
            <a:r>
              <a:rPr lang="en-GB" b="1" dirty="0"/>
              <a:t>rule(c2_p2_r2_r1_p1_r1_r2(</a:t>
            </a:r>
            <a:r>
              <a:rPr lang="en-GB" b="1" dirty="0" err="1"/>
              <a:t>Prd</a:t>
            </a:r>
            <a:r>
              <a:rPr lang="en-GB" b="1" dirty="0"/>
              <a:t>, low, Ag), prefer(p2_r2_r1(</a:t>
            </a:r>
            <a:r>
              <a:rPr lang="en-GB" b="1" dirty="0" err="1"/>
              <a:t>Prd</a:t>
            </a:r>
            <a:r>
              <a:rPr lang="en-GB" b="1" dirty="0"/>
              <a:t>, low, Ag), p1_r1_r2(high, </a:t>
            </a:r>
            <a:r>
              <a:rPr lang="en-GB" b="1" dirty="0" err="1"/>
              <a:t>Prd</a:t>
            </a:r>
            <a:r>
              <a:rPr lang="en-GB" b="1" dirty="0"/>
              <a:t>, Ag)), [</a:t>
            </a:r>
            <a:r>
              <a:rPr lang="en-GB" b="1" dirty="0" err="1"/>
              <a:t>neg</a:t>
            </a:r>
            <a:r>
              <a:rPr lang="en-GB" b="1" dirty="0"/>
              <a:t>(</a:t>
            </a:r>
            <a:r>
              <a:rPr lang="en-GB" b="1" dirty="0" err="1"/>
              <a:t>high_season</a:t>
            </a:r>
            <a:r>
              <a:rPr lang="en-GB" b="1" dirty="0" smtClean="0"/>
              <a:t>)]).</a:t>
            </a:r>
          </a:p>
          <a:p>
            <a:endParaRPr lang="en-GB" sz="1600" b="1" dirty="0"/>
          </a:p>
          <a:p>
            <a:r>
              <a:rPr lang="en-GB" b="1" dirty="0" err="1"/>
              <a:t>abducible</a:t>
            </a:r>
            <a:r>
              <a:rPr lang="en-GB" b="1" dirty="0"/>
              <a:t>(</a:t>
            </a:r>
            <a:r>
              <a:rPr lang="en-GB" b="1" dirty="0" err="1"/>
              <a:t>pay_cash</a:t>
            </a:r>
            <a:r>
              <a:rPr lang="en-GB" b="1" dirty="0"/>
              <a:t>(_, </a:t>
            </a:r>
            <a:r>
              <a:rPr lang="en-GB" b="1" dirty="0" err="1"/>
              <a:t>Prd</a:t>
            </a:r>
            <a:r>
              <a:rPr lang="en-GB" b="1" dirty="0"/>
              <a:t>), </a:t>
            </a:r>
            <a:r>
              <a:rPr lang="en-GB" b="1" dirty="0"/>
              <a:t>[]).     	</a:t>
            </a:r>
            <a:r>
              <a:rPr lang="en-GB" b="1" dirty="0" smtClean="0"/>
              <a:t>	</a:t>
            </a:r>
            <a:endParaRPr lang="en-GB" b="1" dirty="0"/>
          </a:p>
          <a:p>
            <a:r>
              <a:rPr lang="en-GB" b="1" dirty="0" err="1"/>
              <a:t>abducible</a:t>
            </a:r>
            <a:r>
              <a:rPr lang="en-GB" b="1" dirty="0"/>
              <a:t>(</a:t>
            </a:r>
            <a:r>
              <a:rPr lang="en-GB" b="1" dirty="0" err="1"/>
              <a:t>neg</a:t>
            </a:r>
            <a:r>
              <a:rPr lang="en-GB" b="1" dirty="0"/>
              <a:t>(</a:t>
            </a:r>
            <a:r>
              <a:rPr lang="en-GB" b="1" dirty="0" err="1"/>
              <a:t>pay_cash</a:t>
            </a:r>
            <a:r>
              <a:rPr lang="en-GB" b="1" dirty="0"/>
              <a:t>(_, </a:t>
            </a:r>
            <a:r>
              <a:rPr lang="en-GB" b="1" dirty="0" err="1"/>
              <a:t>Prd</a:t>
            </a:r>
            <a:r>
              <a:rPr lang="en-GB" b="1" dirty="0"/>
              <a:t>)), </a:t>
            </a:r>
            <a:r>
              <a:rPr lang="en-GB" b="1" dirty="0"/>
              <a:t>[]).	</a:t>
            </a:r>
            <a:r>
              <a:rPr lang="en-GB" b="1" dirty="0" smtClean="0"/>
              <a:t>	</a:t>
            </a:r>
            <a:endParaRPr lang="en-GB" b="1" dirty="0"/>
          </a:p>
          <a:p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6233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Algorithm</a:t>
            </a:r>
            <a:r>
              <a:rPr lang="fr-FR" dirty="0" smtClean="0"/>
              <a:t> for </a:t>
            </a:r>
            <a:r>
              <a:rPr lang="fr-FR" dirty="0" err="1" smtClean="0"/>
              <a:t>generating</a:t>
            </a:r>
            <a:r>
              <a:rPr lang="fr-FR" dirty="0" smtClean="0"/>
              <a:t> </a:t>
            </a:r>
            <a:r>
              <a:rPr lang="fr-FR" dirty="0" smtClean="0"/>
              <a:t>Argumentation Gorgias Code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39160" r="12356" b="14641"/>
          <a:stretch>
            <a:fillRect/>
          </a:stretch>
        </p:blipFill>
        <p:spPr bwMode="auto">
          <a:xfrm>
            <a:off x="251520" y="2420888"/>
            <a:ext cx="87849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3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2985782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Argumentation in Gorgias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99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675466"/>
            <a:ext cx="8352928" cy="384987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Argumentation Framework of Gorgias</a:t>
            </a:r>
          </a:p>
          <a:p>
            <a:pPr lvl="1"/>
            <a:r>
              <a:rPr lang="en-GB" dirty="0" smtClean="0"/>
              <a:t>Rules and Priorities rules (on rules)</a:t>
            </a:r>
          </a:p>
          <a:p>
            <a:endParaRPr lang="en-GB" b="1" dirty="0" smtClean="0"/>
          </a:p>
          <a:p>
            <a:r>
              <a:rPr lang="en-GB" b="1" dirty="0"/>
              <a:t>Preference-based </a:t>
            </a:r>
            <a:r>
              <a:rPr lang="en-GB" b="1" dirty="0" smtClean="0"/>
              <a:t>argumentation framework</a:t>
            </a:r>
            <a:endParaRPr lang="en-GB" b="1" dirty="0"/>
          </a:p>
          <a:p>
            <a:pPr lvl="1"/>
            <a:r>
              <a:rPr lang="en-GB" dirty="0" smtClean="0"/>
              <a:t>Logic </a:t>
            </a:r>
            <a:r>
              <a:rPr lang="en-GB" dirty="0"/>
              <a:t>Programming </a:t>
            </a:r>
            <a:r>
              <a:rPr lang="en-GB" dirty="0" smtClean="0"/>
              <a:t>with Negation as Failure (</a:t>
            </a:r>
            <a:r>
              <a:rPr lang="en-GB" b="1" dirty="0" err="1" smtClean="0"/>
              <a:t>LPwNF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Proposed in 1994 (KMD at ICLP94)</a:t>
            </a:r>
          </a:p>
          <a:p>
            <a:pPr lvl="2"/>
            <a:endParaRPr lang="en-GB" dirty="0"/>
          </a:p>
          <a:p>
            <a:r>
              <a:rPr lang="en-GB" b="1" dirty="0" err="1" smtClean="0"/>
              <a:t>LPwNF</a:t>
            </a:r>
            <a:r>
              <a:rPr lang="en-GB" b="1" dirty="0" smtClean="0"/>
              <a:t> used in the study of various problems</a:t>
            </a:r>
          </a:p>
          <a:p>
            <a:pPr lvl="1"/>
            <a:r>
              <a:rPr lang="en-GB" dirty="0" smtClean="0"/>
              <a:t>Autonomous Agents (</a:t>
            </a:r>
            <a:r>
              <a:rPr lang="en-GB" dirty="0" err="1" smtClean="0"/>
              <a:t>Computees</a:t>
            </a:r>
            <a:r>
              <a:rPr lang="en-GB" dirty="0" smtClean="0"/>
              <a:t> in SOCs)</a:t>
            </a:r>
          </a:p>
          <a:p>
            <a:pPr lvl="1"/>
            <a:r>
              <a:rPr lang="en-GB" dirty="0" smtClean="0"/>
              <a:t>Machine Learning (Non-monotonic learning)</a:t>
            </a:r>
          </a:p>
          <a:p>
            <a:pPr lvl="1"/>
            <a:r>
              <a:rPr lang="en-GB" dirty="0" smtClean="0"/>
              <a:t>Reasoning about Actions and Change (Event Calculus and Language E)</a:t>
            </a:r>
          </a:p>
          <a:p>
            <a:pPr lvl="2"/>
            <a:endParaRPr lang="en-GB" dirty="0" smtClean="0"/>
          </a:p>
          <a:p>
            <a:pPr lvl="1"/>
            <a:endParaRPr lang="en-GB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Argumentation in Gorgias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5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352928" cy="439248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Language of </a:t>
            </a:r>
            <a:r>
              <a:rPr lang="en-GB" b="1" dirty="0" err="1" smtClean="0"/>
              <a:t>LPwNF</a:t>
            </a:r>
            <a:endParaRPr lang="en-GB" b="1" dirty="0" smtClean="0"/>
          </a:p>
          <a:p>
            <a:pPr lvl="1"/>
            <a:r>
              <a:rPr lang="en-GB" dirty="0" smtClean="0"/>
              <a:t>Rules and Priorities on rules</a:t>
            </a:r>
          </a:p>
          <a:p>
            <a:pPr lvl="2"/>
            <a:r>
              <a:rPr lang="en-GB" b="1" dirty="0" smtClean="0"/>
              <a:t>Conditional</a:t>
            </a:r>
            <a:r>
              <a:rPr lang="en-GB" dirty="0" smtClean="0"/>
              <a:t> priorities</a:t>
            </a:r>
          </a:p>
          <a:p>
            <a:pPr lvl="2"/>
            <a:r>
              <a:rPr lang="en-GB" b="1" dirty="0" smtClean="0"/>
              <a:t>Higher-order</a:t>
            </a:r>
            <a:r>
              <a:rPr lang="en-GB" dirty="0" smtClean="0"/>
              <a:t> priorities, i.e. priorities on priorities </a:t>
            </a:r>
          </a:p>
          <a:p>
            <a:pPr marL="627063" lvl="2" indent="0">
              <a:buNone/>
            </a:pPr>
            <a:r>
              <a:rPr lang="en-GB" dirty="0" smtClean="0"/>
              <a:t>               C.f. </a:t>
            </a:r>
            <a:r>
              <a:rPr lang="en-GB" dirty="0" err="1" smtClean="0"/>
              <a:t>Prakken</a:t>
            </a:r>
            <a:r>
              <a:rPr lang="en-GB" dirty="0" smtClean="0"/>
              <a:t> &amp; </a:t>
            </a:r>
            <a:r>
              <a:rPr lang="en-GB" dirty="0" err="1" smtClean="0"/>
              <a:t>Sator</a:t>
            </a:r>
            <a:r>
              <a:rPr lang="en-GB" dirty="0" smtClean="0"/>
              <a:t>, 1997: Legal Reasoning &amp; Argumentation</a:t>
            </a:r>
          </a:p>
          <a:p>
            <a:pPr lvl="2"/>
            <a:endParaRPr lang="en-GB" dirty="0" smtClean="0"/>
          </a:p>
          <a:p>
            <a:r>
              <a:rPr lang="en-GB" b="1" dirty="0"/>
              <a:t>Uniform argumentation process for object-level and priority </a:t>
            </a:r>
            <a:r>
              <a:rPr lang="en-GB" b="1" dirty="0" smtClean="0"/>
              <a:t>arguments</a:t>
            </a:r>
          </a:p>
          <a:p>
            <a:pPr lvl="1"/>
            <a:r>
              <a:rPr lang="en-GB" b="1" dirty="0" smtClean="0"/>
              <a:t>Start</a:t>
            </a:r>
            <a:r>
              <a:rPr lang="en-GB" dirty="0" smtClean="0"/>
              <a:t> argumentation at the </a:t>
            </a:r>
            <a:r>
              <a:rPr lang="en-GB" b="1" dirty="0" smtClean="0"/>
              <a:t>object-level</a:t>
            </a:r>
            <a:r>
              <a:rPr lang="en-GB" dirty="0" smtClean="0"/>
              <a:t> to support a </a:t>
            </a:r>
            <a:r>
              <a:rPr lang="en-GB" b="1" dirty="0" smtClean="0"/>
              <a:t>decision</a:t>
            </a:r>
          </a:p>
          <a:p>
            <a:pPr lvl="1"/>
            <a:r>
              <a:rPr lang="en-GB" b="1" dirty="0" smtClean="0"/>
              <a:t>Continue </a:t>
            </a:r>
            <a:r>
              <a:rPr lang="en-GB" dirty="0" smtClean="0"/>
              <a:t>arguing at the </a:t>
            </a:r>
            <a:r>
              <a:rPr lang="en-GB" b="1" dirty="0" smtClean="0"/>
              <a:t>meta-level</a:t>
            </a:r>
            <a:r>
              <a:rPr lang="en-GB" dirty="0" smtClean="0"/>
              <a:t> on the relative </a:t>
            </a:r>
            <a:r>
              <a:rPr lang="en-GB" b="1" dirty="0" smtClean="0"/>
              <a:t>strength of the arguments</a:t>
            </a:r>
            <a:r>
              <a:rPr lang="en-GB" dirty="0" smtClean="0"/>
              <a:t> at the previous level.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Uniform</a:t>
            </a:r>
            <a:r>
              <a:rPr lang="en-GB" dirty="0" smtClean="0"/>
              <a:t> inclusion of </a:t>
            </a:r>
            <a:r>
              <a:rPr lang="en-GB" b="1" dirty="0" smtClean="0"/>
              <a:t>abductive reasoning </a:t>
            </a:r>
            <a:r>
              <a:rPr lang="en-GB" dirty="0" smtClean="0"/>
              <a:t>within the AF</a:t>
            </a:r>
            <a:endParaRPr lang="en-GB" dirty="0" smtClean="0"/>
          </a:p>
          <a:p>
            <a:endParaRPr lang="en-GB" b="1" dirty="0" smtClean="0"/>
          </a:p>
          <a:p>
            <a:pPr lvl="2"/>
            <a:endParaRPr lang="en-GB" dirty="0" smtClean="0"/>
          </a:p>
          <a:p>
            <a:pPr lvl="1"/>
            <a:endParaRPr lang="en-GB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Argumentation </a:t>
            </a:r>
            <a:r>
              <a:rPr lang="en-US" dirty="0" smtClean="0"/>
              <a:t>framework of </a:t>
            </a:r>
            <a:r>
              <a:rPr lang="en-US" dirty="0" err="1" smtClean="0"/>
              <a:t>LPwNF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09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352928" cy="4392488"/>
          </a:xfrm>
        </p:spPr>
        <p:txBody>
          <a:bodyPr>
            <a:normAutofit/>
          </a:bodyPr>
          <a:lstStyle/>
          <a:p>
            <a:r>
              <a:rPr lang="en-GB" b="1" dirty="0" smtClean="0"/>
              <a:t>Arguments are tuples (or sets) S=(O,P)</a:t>
            </a:r>
          </a:p>
          <a:p>
            <a:pPr lvl="1"/>
            <a:r>
              <a:rPr lang="en-GB" dirty="0" smtClean="0"/>
              <a:t>O – </a:t>
            </a:r>
            <a:r>
              <a:rPr lang="en-GB" b="1" dirty="0" smtClean="0"/>
              <a:t>object level </a:t>
            </a:r>
            <a:r>
              <a:rPr lang="en-GB" dirty="0" smtClean="0"/>
              <a:t>Extended LP r</a:t>
            </a:r>
            <a:r>
              <a:rPr lang="en-GB" dirty="0" smtClean="0"/>
              <a:t>ules (without NAF)</a:t>
            </a:r>
          </a:p>
          <a:p>
            <a:pPr lvl="1"/>
            <a:r>
              <a:rPr lang="en-GB" dirty="0" smtClean="0"/>
              <a:t>P – </a:t>
            </a:r>
            <a:r>
              <a:rPr lang="en-GB" b="1" dirty="0" smtClean="0"/>
              <a:t>priority rules </a:t>
            </a:r>
            <a:r>
              <a:rPr lang="en-GB" dirty="0" smtClean="0"/>
              <a:t>on rules of O and P</a:t>
            </a:r>
            <a:endParaRPr lang="en-GB" b="1" dirty="0" smtClean="0"/>
          </a:p>
          <a:p>
            <a:pPr lvl="2"/>
            <a:endParaRPr lang="en-GB" dirty="0" smtClean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marL="301943" lvl="1" indent="0">
              <a:buNone/>
            </a:pPr>
            <a:endParaRPr lang="en-GB" b="1" dirty="0" smtClean="0"/>
          </a:p>
          <a:p>
            <a:pPr lvl="1"/>
            <a:r>
              <a:rPr lang="en-GB" dirty="0" smtClean="0"/>
              <a:t>Either S’ </a:t>
            </a:r>
            <a:r>
              <a:rPr lang="en-GB" b="1" dirty="0" smtClean="0"/>
              <a:t>renders</a:t>
            </a:r>
            <a:r>
              <a:rPr lang="en-GB" dirty="0" smtClean="0"/>
              <a:t> a rule in S’</a:t>
            </a:r>
            <a:r>
              <a:rPr lang="en-GB" sz="2000" baseline="-25000" dirty="0" smtClean="0"/>
              <a:t>1</a:t>
            </a:r>
            <a:r>
              <a:rPr lang="en-GB" dirty="0" smtClean="0"/>
              <a:t> </a:t>
            </a:r>
            <a:r>
              <a:rPr lang="en-GB" b="1" dirty="0" smtClean="0"/>
              <a:t>higher priority </a:t>
            </a:r>
            <a:r>
              <a:rPr lang="en-GB" dirty="0" smtClean="0"/>
              <a:t>over a rule in S</a:t>
            </a:r>
            <a:r>
              <a:rPr lang="en-GB" baseline="-25000" dirty="0" smtClean="0"/>
              <a:t>1</a:t>
            </a:r>
          </a:p>
          <a:p>
            <a:pPr lvl="1"/>
            <a:r>
              <a:rPr lang="en-GB" dirty="0" smtClean="0"/>
              <a:t>Or the rules in S’</a:t>
            </a:r>
            <a:r>
              <a:rPr lang="en-GB" sz="1800" baseline="-25000" dirty="0" smtClean="0"/>
              <a:t>1</a:t>
            </a:r>
            <a:r>
              <a:rPr lang="en-GB" dirty="0" smtClean="0"/>
              <a:t> and S</a:t>
            </a:r>
            <a:r>
              <a:rPr lang="en-GB" baseline="-25000" dirty="0" smtClean="0"/>
              <a:t>1</a:t>
            </a:r>
            <a:r>
              <a:rPr lang="en-GB" dirty="0" smtClean="0"/>
              <a:t> are </a:t>
            </a:r>
            <a:r>
              <a:rPr lang="en-GB" b="1" dirty="0" smtClean="0"/>
              <a:t>non-comparable </a:t>
            </a:r>
            <a:r>
              <a:rPr lang="en-GB" dirty="0" smtClean="0"/>
              <a:t>w.r.t. S’ and 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Argumentation </a:t>
            </a:r>
            <a:r>
              <a:rPr lang="en-US" dirty="0" smtClean="0"/>
              <a:t>framework of </a:t>
            </a:r>
            <a:r>
              <a:rPr lang="en-US" dirty="0" err="1" smtClean="0"/>
              <a:t>LPwNF</a:t>
            </a:r>
            <a:endParaRPr lang="el-G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3985" y="3861048"/>
            <a:ext cx="84582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l-GR" sz="2400" b="1" dirty="0">
                <a:solidFill>
                  <a:srgbClr val="0070C0"/>
                </a:solidFill>
                <a:latin typeface="Comic Sans MS" pitchFamily="66" charset="0"/>
              </a:rPr>
              <a:t>Attacking </a:t>
            </a:r>
            <a:r>
              <a:rPr lang="en-GB" alt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relation:</a:t>
            </a:r>
            <a:endParaRPr lang="en-GB" altLang="el-GR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altLang="el-GR" sz="2000" dirty="0">
                <a:latin typeface="Comic Sans MS" pitchFamily="66" charset="0"/>
                <a:sym typeface="Symbol" pitchFamily="18" charset="2"/>
              </a:rPr>
              <a:t>S </a:t>
            </a:r>
            <a:r>
              <a:rPr lang="en-US" altLang="el-GR" sz="2000" dirty="0">
                <a:solidFill>
                  <a:schemeClr val="folHlink"/>
                </a:solidFill>
                <a:latin typeface="Comic Sans MS" pitchFamily="66" charset="0"/>
                <a:sym typeface="Symbol" pitchFamily="18" charset="2"/>
              </a:rPr>
              <a:t>attacks</a:t>
            </a:r>
            <a:r>
              <a:rPr lang="en-US" altLang="el-GR" sz="2000" dirty="0">
                <a:latin typeface="Comic Sans MS" pitchFamily="66" charset="0"/>
                <a:sym typeface="Symbol" pitchFamily="18" charset="2"/>
              </a:rPr>
              <a:t> S’ </a:t>
            </a:r>
            <a:r>
              <a:rPr lang="en-US" altLang="el-GR" sz="2000" dirty="0" err="1">
                <a:latin typeface="Comic Sans MS" pitchFamily="66" charset="0"/>
                <a:sym typeface="Symbol" pitchFamily="18" charset="2"/>
              </a:rPr>
              <a:t>iff</a:t>
            </a:r>
            <a:r>
              <a:rPr lang="en-US" altLang="el-GR" sz="2000" dirty="0">
                <a:latin typeface="Comic Sans MS" pitchFamily="66" charset="0"/>
                <a:sym typeface="Symbol" pitchFamily="18" charset="2"/>
              </a:rPr>
              <a:t> there exist L and S</a:t>
            </a:r>
            <a:r>
              <a:rPr lang="en-US" altLang="el-GR" sz="2000" baseline="-25000" dirty="0"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l-GR" sz="2000" dirty="0">
                <a:latin typeface="Comic Sans MS" pitchFamily="66" charset="0"/>
                <a:sym typeface="Symbol" pitchFamily="18" charset="2"/>
              </a:rPr>
              <a:t>  S, S’</a:t>
            </a:r>
            <a:r>
              <a:rPr lang="en-US" altLang="el-GR" sz="2000" baseline="-25000" dirty="0"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l-GR" sz="2000" dirty="0">
                <a:latin typeface="Comic Sans MS" pitchFamily="66" charset="0"/>
                <a:sym typeface="Symbol" pitchFamily="18" charset="2"/>
              </a:rPr>
              <a:t>  S’ </a:t>
            </a:r>
            <a:r>
              <a:rPr lang="en-US" altLang="el-GR" sz="2000" dirty="0" err="1">
                <a:latin typeface="Comic Sans MS" pitchFamily="66" charset="0"/>
                <a:sym typeface="Symbol" pitchFamily="18" charset="2"/>
              </a:rPr>
              <a:t>s.t.</a:t>
            </a:r>
            <a:r>
              <a:rPr lang="en-US" altLang="el-GR" sz="2000" dirty="0">
                <a:latin typeface="Comic Sans MS" pitchFamily="66" charset="0"/>
                <a:sym typeface="Symbol" pitchFamily="18" charset="2"/>
              </a:rPr>
              <a:t>:</a:t>
            </a:r>
          </a:p>
          <a:p>
            <a:pPr lvl="2" eaLnBrk="1" hangingPunct="1"/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B  S</a:t>
            </a:r>
            <a:r>
              <a:rPr lang="en-US" altLang="el-GR" sz="1800" baseline="-25000" dirty="0"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GB" altLang="el-GR" sz="1800" b="1" dirty="0">
                <a:latin typeface="Lucida Sans Unicode" pitchFamily="34" charset="0"/>
                <a:cs typeface="Lucida Sans Unicode" pitchFamily="34" charset="0"/>
              </a:rPr>
              <a:t>⊢</a:t>
            </a:r>
            <a:r>
              <a:rPr lang="en-US" altLang="el-GR" sz="1800" baseline="-25000" dirty="0">
                <a:latin typeface="Comic Sans MS" pitchFamily="66" charset="0"/>
                <a:sym typeface="Symbol" pitchFamily="18" charset="2"/>
              </a:rPr>
              <a:t>min</a:t>
            </a:r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 L and B  S’</a:t>
            </a:r>
            <a:r>
              <a:rPr lang="en-US" altLang="el-GR" sz="1800" baseline="-25000" dirty="0"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GB" altLang="el-GR" sz="1800" b="1" dirty="0">
                <a:latin typeface="Lucida Sans Unicode" pitchFamily="34" charset="0"/>
                <a:cs typeface="Lucida Sans Unicode" pitchFamily="34" charset="0"/>
              </a:rPr>
              <a:t>⊢</a:t>
            </a:r>
            <a:r>
              <a:rPr lang="en-US" altLang="el-GR" sz="1800" baseline="-25000" dirty="0">
                <a:latin typeface="Comic Sans MS" pitchFamily="66" charset="0"/>
                <a:sym typeface="Symbol" pitchFamily="18" charset="2"/>
              </a:rPr>
              <a:t>min</a:t>
            </a:r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l-GR" sz="1800" dirty="0" err="1" smtClean="0">
                <a:latin typeface="Comic Sans MS" pitchFamily="66" charset="0"/>
                <a:sym typeface="Symbol" pitchFamily="18" charset="2"/>
              </a:rPr>
              <a:t>L</a:t>
            </a:r>
            <a:r>
              <a:rPr lang="en-US" altLang="el-GR" sz="1900" baseline="30000" dirty="0" err="1" smtClean="0">
                <a:latin typeface="Comic Sans MS" pitchFamily="66" charset="0"/>
                <a:sym typeface="Symbol" pitchFamily="18" charset="2"/>
              </a:rPr>
              <a:t>c</a:t>
            </a:r>
            <a:endParaRPr lang="en-US" altLang="el-GR" sz="1900" baseline="30000" dirty="0">
              <a:latin typeface="Comic Sans MS" pitchFamily="66" charset="0"/>
              <a:sym typeface="Symbol" pitchFamily="18" charset="2"/>
            </a:endParaRPr>
          </a:p>
          <a:p>
            <a:pPr lvl="2" eaLnBrk="1" hangingPunct="1"/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S</a:t>
            </a:r>
            <a:r>
              <a:rPr lang="en-US" altLang="el-GR" sz="1800" baseline="-25000" dirty="0"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l-GR" sz="1800" b="1" dirty="0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⊒</a:t>
            </a:r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 S’</a:t>
            </a:r>
            <a:r>
              <a:rPr lang="en-US" altLang="el-GR" sz="1800" baseline="-25000" dirty="0">
                <a:latin typeface="Comic Sans MS" pitchFamily="66" charset="0"/>
                <a:sym typeface="Symbol" pitchFamily="18" charset="2"/>
              </a:rPr>
              <a:t>1  </a:t>
            </a:r>
            <a:r>
              <a:rPr lang="en-US" altLang="el-GR" sz="1400" dirty="0">
                <a:latin typeface="Comic Sans MS" pitchFamily="66" charset="0"/>
                <a:sym typeface="Symbol" pitchFamily="18" charset="2"/>
              </a:rPr>
              <a:t>(If S</a:t>
            </a:r>
            <a:r>
              <a:rPr lang="en-US" altLang="el-GR" sz="1400" baseline="-25000" dirty="0"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l-GR" sz="1400" dirty="0">
                <a:latin typeface="Comic Sans MS" pitchFamily="66" charset="0"/>
                <a:sym typeface="Symbol" pitchFamily="18" charset="2"/>
              </a:rPr>
              <a:t> has a rule of lower priority then it also has one of higher priority)</a:t>
            </a:r>
            <a:r>
              <a:rPr lang="en-US" altLang="el-GR" sz="1800" dirty="0">
                <a:latin typeface="Comic Sans MS" pitchFamily="66" charset="0"/>
                <a:sym typeface="Symbol" pitchFamily="18" charset="2"/>
              </a:rPr>
              <a:t> </a:t>
            </a:r>
            <a:endParaRPr lang="en-GB" altLang="el-GR" sz="1800" dirty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01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6106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l-GR" sz="4000" b="1" dirty="0" smtClean="0"/>
              <a:t>Temporal Reasoning</a:t>
            </a:r>
            <a:br>
              <a:rPr lang="en-GB" altLang="el-GR" sz="4000" b="1" dirty="0" smtClean="0"/>
            </a:br>
            <a:r>
              <a:rPr lang="en-GB" altLang="el-GR" sz="4000" b="1" dirty="0" smtClean="0"/>
              <a:t> </a:t>
            </a:r>
            <a:r>
              <a:rPr lang="en-GB" altLang="el-GR" sz="4000" b="1" dirty="0" smtClean="0"/>
              <a:t>(Reasoning about Actions)</a:t>
            </a:r>
            <a:endParaRPr lang="en-GB" altLang="el-GR" sz="4000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97935"/>
            <a:ext cx="8458200" cy="5029200"/>
          </a:xfrm>
        </p:spPr>
        <p:txBody>
          <a:bodyPr/>
          <a:lstStyle/>
          <a:p>
            <a:pPr eaLnBrk="1" hangingPunct="1"/>
            <a:r>
              <a:rPr lang="en-GB" altLang="el-GR" b="1" dirty="0" smtClean="0">
                <a:solidFill>
                  <a:srgbClr val="CC3300"/>
                </a:solidFill>
                <a:sym typeface="Math5Mono"/>
              </a:rPr>
              <a:t>Arguments in A</a:t>
            </a:r>
            <a:r>
              <a:rPr lang="en-GB" altLang="el-GR" b="1" dirty="0" smtClean="0">
                <a:solidFill>
                  <a:schemeClr val="accent2"/>
                </a:solidFill>
                <a:sym typeface="Math5Mono"/>
              </a:rPr>
              <a:t> </a:t>
            </a:r>
            <a:r>
              <a:rPr lang="en-GB" altLang="el-GR" dirty="0" smtClean="0">
                <a:sym typeface="Math5Mono"/>
              </a:rPr>
              <a:t>are:</a:t>
            </a:r>
            <a:r>
              <a:rPr lang="en-GB" altLang="el-GR" b="1" dirty="0" smtClean="0">
                <a:solidFill>
                  <a:schemeClr val="accent2"/>
                </a:solidFill>
                <a:sym typeface="Math5Mono"/>
              </a:rPr>
              <a:t> </a:t>
            </a:r>
          </a:p>
          <a:p>
            <a:pPr lvl="1" eaLnBrk="1" hangingPunct="1"/>
            <a:r>
              <a:rPr lang="en-GB" altLang="el-GR" sz="1800" b="1" dirty="0" smtClean="0">
                <a:sym typeface="Math5Mono"/>
              </a:rPr>
              <a:t>generation rules:</a:t>
            </a:r>
            <a:r>
              <a:rPr lang="en-GB" altLang="el-GR" sz="1800" b="1" dirty="0" smtClean="0">
                <a:solidFill>
                  <a:schemeClr val="accent2"/>
                </a:solidFill>
                <a:sym typeface="Math5Mono"/>
              </a:rPr>
              <a:t> </a:t>
            </a:r>
          </a:p>
          <a:p>
            <a:pPr lvl="2" eaLnBrk="1" hangingPunct="1"/>
            <a:r>
              <a:rPr lang="en-GB" altLang="el-GR" sz="1600" dirty="0" smtClean="0">
                <a:solidFill>
                  <a:srgbClr val="009900"/>
                </a:solidFill>
                <a:sym typeface="Math5Mono"/>
              </a:rPr>
              <a:t>holds </a:t>
            </a:r>
            <a:r>
              <a:rPr lang="en-GB" altLang="el-GR" sz="1600" dirty="0" smtClean="0">
                <a:sym typeface="Math5Mono"/>
              </a:rPr>
              <a:t>(</a:t>
            </a:r>
            <a:r>
              <a:rPr lang="en-GB" altLang="el-GR" sz="1600" i="1" dirty="0" smtClean="0">
                <a:sym typeface="Math5Mono"/>
              </a:rPr>
              <a:t>F,T</a:t>
            </a:r>
            <a:r>
              <a:rPr lang="en-GB" altLang="el-GR" sz="1600" i="1" baseline="-25000" dirty="0" smtClean="0">
                <a:sym typeface="Math5Mono"/>
              </a:rPr>
              <a:t>2</a:t>
            </a:r>
            <a:r>
              <a:rPr lang="en-GB" altLang="el-GR" sz="1600" dirty="0" smtClean="0">
                <a:sym typeface="Math5Mono"/>
              </a:rPr>
              <a:t>)</a:t>
            </a:r>
            <a:r>
              <a:rPr lang="en-GB" altLang="el-GR" sz="1600" b="1" dirty="0" smtClean="0">
                <a:solidFill>
                  <a:schemeClr val="accent2"/>
                </a:solidFill>
                <a:sym typeface="Math5Mono"/>
              </a:rPr>
              <a:t> </a:t>
            </a:r>
            <a:r>
              <a:rPr lang="en-GB" altLang="el-GR" sz="1600" dirty="0" smtClean="0">
                <a:latin typeface="Symbol" pitchFamily="18" charset="2"/>
              </a:rPr>
              <a:t></a:t>
            </a:r>
            <a:r>
              <a:rPr lang="en-GB" altLang="el-GR" sz="1600" dirty="0" smtClean="0">
                <a:sym typeface="Math1"/>
              </a:rPr>
              <a:t> </a:t>
            </a:r>
            <a:r>
              <a:rPr lang="en-GB" altLang="el-GR" sz="1600" dirty="0" smtClean="0">
                <a:solidFill>
                  <a:schemeClr val="accent2"/>
                </a:solidFill>
                <a:sym typeface="Math1"/>
              </a:rPr>
              <a:t>initiation</a:t>
            </a:r>
            <a:r>
              <a:rPr lang="en-GB" altLang="el-GR" sz="1600" dirty="0" smtClean="0">
                <a:sym typeface="Math1"/>
              </a:rPr>
              <a:t>(</a:t>
            </a:r>
            <a:r>
              <a:rPr lang="en-GB" altLang="el-GR" sz="1600" i="1" dirty="0" smtClean="0">
                <a:sym typeface="Math1"/>
              </a:rPr>
              <a:t>F,T</a:t>
            </a:r>
            <a:r>
              <a:rPr lang="en-GB" altLang="el-GR" sz="1600" i="1" baseline="-25000" dirty="0" smtClean="0">
                <a:sym typeface="Math1"/>
              </a:rPr>
              <a:t>1</a:t>
            </a:r>
            <a:r>
              <a:rPr lang="en-GB" altLang="el-GR" sz="1600" dirty="0" smtClean="0">
                <a:sym typeface="Math1"/>
              </a:rPr>
              <a:t>), </a:t>
            </a:r>
            <a:r>
              <a:rPr lang="en-GB" altLang="el-GR" sz="1600" i="1" dirty="0" smtClean="0">
                <a:sym typeface="Math1"/>
              </a:rPr>
              <a:t>T</a:t>
            </a:r>
            <a:r>
              <a:rPr lang="en-GB" altLang="el-GR" sz="1600" i="1" baseline="-25000" dirty="0" smtClean="0">
                <a:sym typeface="Math1"/>
              </a:rPr>
              <a:t>1</a:t>
            </a:r>
            <a:r>
              <a:rPr lang="en-GB" altLang="el-GR" sz="1600" dirty="0" smtClean="0">
                <a:sym typeface="Math1"/>
              </a:rPr>
              <a:t> &lt; </a:t>
            </a:r>
            <a:r>
              <a:rPr lang="en-GB" altLang="el-GR" sz="1600" i="1" dirty="0" smtClean="0">
                <a:sym typeface="Math1"/>
              </a:rPr>
              <a:t>T</a:t>
            </a:r>
            <a:r>
              <a:rPr lang="en-GB" altLang="el-GR" sz="1600" i="1" baseline="-25000" dirty="0" smtClean="0">
                <a:sym typeface="Math1"/>
              </a:rPr>
              <a:t>2</a:t>
            </a:r>
          </a:p>
          <a:p>
            <a:pPr lvl="2" eaLnBrk="1" hangingPunct="1"/>
            <a:r>
              <a:rPr lang="en-GB" altLang="el-GR" sz="1800" b="1" dirty="0" smtClean="0">
                <a:latin typeface="Symbol" pitchFamily="18" charset="2"/>
              </a:rPr>
              <a:t></a:t>
            </a:r>
            <a:r>
              <a:rPr lang="en-GB" altLang="el-GR" sz="1600" dirty="0" smtClean="0">
                <a:solidFill>
                  <a:srgbClr val="009900"/>
                </a:solidFill>
                <a:sym typeface="Math5Mono"/>
              </a:rPr>
              <a:t> holds </a:t>
            </a:r>
            <a:r>
              <a:rPr lang="en-GB" altLang="el-GR" sz="1600" dirty="0" smtClean="0">
                <a:sym typeface="Math5Mono"/>
              </a:rPr>
              <a:t>(</a:t>
            </a:r>
            <a:r>
              <a:rPr lang="en-GB" altLang="el-GR" sz="1600" i="1" dirty="0" smtClean="0">
                <a:sym typeface="Math5Mono"/>
              </a:rPr>
              <a:t>F,T</a:t>
            </a:r>
            <a:r>
              <a:rPr lang="en-GB" altLang="el-GR" sz="1600" i="1" baseline="-25000" dirty="0" smtClean="0">
                <a:sym typeface="Math5Mono"/>
              </a:rPr>
              <a:t>2</a:t>
            </a:r>
            <a:r>
              <a:rPr lang="en-GB" altLang="el-GR" sz="1600" dirty="0" smtClean="0">
                <a:sym typeface="Math5Mono"/>
              </a:rPr>
              <a:t>)</a:t>
            </a:r>
            <a:r>
              <a:rPr lang="en-GB" altLang="el-GR" sz="1600" b="1" dirty="0" smtClean="0">
                <a:solidFill>
                  <a:schemeClr val="accent2"/>
                </a:solidFill>
                <a:sym typeface="Math5Mono"/>
              </a:rPr>
              <a:t> </a:t>
            </a:r>
            <a:r>
              <a:rPr lang="en-GB" altLang="el-GR" sz="1800" dirty="0" smtClean="0">
                <a:latin typeface="Symbol" pitchFamily="18" charset="2"/>
              </a:rPr>
              <a:t></a:t>
            </a:r>
            <a:r>
              <a:rPr lang="en-GB" altLang="el-GR" sz="1600" dirty="0" smtClean="0">
                <a:sym typeface="Math1"/>
              </a:rPr>
              <a:t> </a:t>
            </a:r>
            <a:r>
              <a:rPr lang="en-GB" altLang="el-GR" sz="1600" dirty="0" smtClean="0">
                <a:solidFill>
                  <a:schemeClr val="accent2"/>
                </a:solidFill>
              </a:rPr>
              <a:t>termination </a:t>
            </a:r>
            <a:r>
              <a:rPr lang="en-GB" altLang="el-GR" sz="1600" dirty="0" smtClean="0">
                <a:sym typeface="Math1"/>
              </a:rPr>
              <a:t>(</a:t>
            </a:r>
            <a:r>
              <a:rPr lang="en-GB" altLang="el-GR" sz="1600" i="1" dirty="0" smtClean="0">
                <a:sym typeface="Math1"/>
              </a:rPr>
              <a:t>F,T</a:t>
            </a:r>
            <a:r>
              <a:rPr lang="en-GB" altLang="el-GR" sz="1600" i="1" baseline="-25000" dirty="0" smtClean="0">
                <a:sym typeface="Math1"/>
              </a:rPr>
              <a:t>1</a:t>
            </a:r>
            <a:r>
              <a:rPr lang="en-GB" altLang="el-GR" sz="1600" dirty="0" smtClean="0"/>
              <a:t>), </a:t>
            </a:r>
            <a:r>
              <a:rPr lang="en-GB" altLang="el-GR" sz="1600" i="1" dirty="0" smtClean="0">
                <a:sym typeface="Math1"/>
              </a:rPr>
              <a:t>T</a:t>
            </a:r>
            <a:r>
              <a:rPr lang="en-GB" altLang="el-GR" sz="1600" i="1" baseline="-25000" dirty="0" smtClean="0">
                <a:sym typeface="Math1"/>
              </a:rPr>
              <a:t>1</a:t>
            </a:r>
            <a:r>
              <a:rPr lang="en-GB" altLang="el-GR" sz="1600" dirty="0" smtClean="0">
                <a:sym typeface="Math1"/>
              </a:rPr>
              <a:t> &lt; </a:t>
            </a:r>
            <a:r>
              <a:rPr lang="en-GB" altLang="el-GR" sz="1600" i="1" dirty="0" smtClean="0">
                <a:sym typeface="Math1"/>
              </a:rPr>
              <a:t>T</a:t>
            </a:r>
            <a:r>
              <a:rPr lang="en-GB" altLang="el-GR" sz="1600" i="1" baseline="-25000" dirty="0" smtClean="0">
                <a:sym typeface="Math1"/>
              </a:rPr>
              <a:t>2</a:t>
            </a:r>
            <a:endParaRPr lang="en-GB" altLang="el-GR" sz="1600" dirty="0" smtClean="0"/>
          </a:p>
          <a:p>
            <a:pPr lvl="1" eaLnBrk="1" hangingPunct="1"/>
            <a:r>
              <a:rPr lang="en-GB" altLang="el-GR" sz="1800" b="1" dirty="0" smtClean="0"/>
              <a:t>persistence rules: </a:t>
            </a:r>
          </a:p>
          <a:p>
            <a:pPr lvl="2" eaLnBrk="1" hangingPunct="1"/>
            <a:r>
              <a:rPr lang="en-GB" altLang="el-GR" sz="1600" dirty="0" smtClean="0">
                <a:solidFill>
                  <a:srgbClr val="009900"/>
                </a:solidFill>
                <a:sym typeface="Math5Mono"/>
              </a:rPr>
              <a:t>holds </a:t>
            </a:r>
            <a:r>
              <a:rPr lang="en-GB" altLang="el-GR" sz="1600" dirty="0" smtClean="0">
                <a:sym typeface="Math5Mono"/>
              </a:rPr>
              <a:t>(</a:t>
            </a:r>
            <a:r>
              <a:rPr lang="en-GB" altLang="el-GR" sz="1600" i="1" dirty="0" smtClean="0">
                <a:sym typeface="Math5Mono"/>
              </a:rPr>
              <a:t>F,T</a:t>
            </a:r>
            <a:r>
              <a:rPr lang="en-GB" altLang="el-GR" sz="1600" i="1" baseline="-25000" dirty="0" smtClean="0">
                <a:sym typeface="Math5Mono"/>
              </a:rPr>
              <a:t>2</a:t>
            </a:r>
            <a:r>
              <a:rPr lang="en-GB" altLang="el-GR" sz="1600" dirty="0" smtClean="0">
                <a:sym typeface="Math5Mono"/>
              </a:rPr>
              <a:t>)</a:t>
            </a:r>
            <a:r>
              <a:rPr lang="en-GB" altLang="el-GR" sz="1600" b="1" dirty="0" smtClean="0">
                <a:solidFill>
                  <a:schemeClr val="accent2"/>
                </a:solidFill>
                <a:sym typeface="Math5Mono"/>
              </a:rPr>
              <a:t> </a:t>
            </a:r>
            <a:r>
              <a:rPr lang="en-GB" altLang="el-GR" sz="1800" dirty="0" smtClean="0">
                <a:latin typeface="Symbol" pitchFamily="18" charset="2"/>
              </a:rPr>
              <a:t></a:t>
            </a:r>
            <a:r>
              <a:rPr lang="en-GB" altLang="el-GR" sz="1600" dirty="0" smtClean="0">
                <a:sym typeface="Math1"/>
              </a:rPr>
              <a:t> </a:t>
            </a:r>
            <a:r>
              <a:rPr lang="en-GB" altLang="el-GR" sz="1600" dirty="0" smtClean="0">
                <a:solidFill>
                  <a:srgbClr val="009900"/>
                </a:solidFill>
                <a:sym typeface="Math5Mono"/>
              </a:rPr>
              <a:t>holds </a:t>
            </a:r>
            <a:r>
              <a:rPr lang="en-GB" altLang="el-GR" sz="1600" dirty="0" smtClean="0">
                <a:sym typeface="Math5Mono"/>
              </a:rPr>
              <a:t>(</a:t>
            </a:r>
            <a:r>
              <a:rPr lang="en-GB" altLang="el-GR" sz="1600" i="1" dirty="0" smtClean="0">
                <a:sym typeface="Math5Mono"/>
              </a:rPr>
              <a:t>F,T</a:t>
            </a:r>
            <a:r>
              <a:rPr lang="en-GB" altLang="el-GR" sz="1600" i="1" baseline="-25000" dirty="0" smtClean="0">
                <a:sym typeface="Math5Mono"/>
              </a:rPr>
              <a:t>1</a:t>
            </a:r>
            <a:r>
              <a:rPr lang="en-GB" altLang="el-GR" sz="1600" dirty="0" smtClean="0">
                <a:sym typeface="Math5Mono"/>
              </a:rPr>
              <a:t>)</a:t>
            </a:r>
            <a:r>
              <a:rPr lang="en-GB" altLang="el-GR" sz="1600" dirty="0" smtClean="0">
                <a:sym typeface="Math1"/>
              </a:rPr>
              <a:t>, </a:t>
            </a:r>
            <a:r>
              <a:rPr lang="en-GB" altLang="el-GR" sz="1600" i="1" dirty="0" smtClean="0">
                <a:sym typeface="Math1"/>
              </a:rPr>
              <a:t>T</a:t>
            </a:r>
            <a:r>
              <a:rPr lang="en-GB" altLang="el-GR" sz="1600" i="1" baseline="-25000" dirty="0" smtClean="0">
                <a:sym typeface="Math1"/>
              </a:rPr>
              <a:t>1</a:t>
            </a:r>
            <a:r>
              <a:rPr lang="en-GB" altLang="el-GR" sz="1600" dirty="0" smtClean="0">
                <a:sym typeface="Math1"/>
              </a:rPr>
              <a:t> &lt; </a:t>
            </a:r>
            <a:r>
              <a:rPr lang="en-GB" altLang="el-GR" sz="1600" i="1" dirty="0" smtClean="0">
                <a:sym typeface="Math1"/>
              </a:rPr>
              <a:t>T</a:t>
            </a:r>
            <a:r>
              <a:rPr lang="en-GB" altLang="el-GR" sz="1600" i="1" baseline="-25000" dirty="0" smtClean="0">
                <a:sym typeface="Math1"/>
              </a:rPr>
              <a:t>2</a:t>
            </a:r>
          </a:p>
          <a:p>
            <a:pPr lvl="2" eaLnBrk="1" hangingPunct="1"/>
            <a:r>
              <a:rPr lang="en-GB" altLang="el-GR" sz="1800" b="1" dirty="0" smtClean="0">
                <a:latin typeface="Symbol" pitchFamily="18" charset="2"/>
              </a:rPr>
              <a:t></a:t>
            </a:r>
            <a:r>
              <a:rPr lang="en-GB" altLang="el-GR" sz="1600" dirty="0" smtClean="0">
                <a:solidFill>
                  <a:srgbClr val="009900"/>
                </a:solidFill>
                <a:sym typeface="Math5Mono"/>
              </a:rPr>
              <a:t> holds </a:t>
            </a:r>
            <a:r>
              <a:rPr lang="en-GB" altLang="el-GR" sz="1600" dirty="0" smtClean="0">
                <a:sym typeface="Math5Mono"/>
              </a:rPr>
              <a:t>(</a:t>
            </a:r>
            <a:r>
              <a:rPr lang="en-GB" altLang="el-GR" sz="1600" i="1" dirty="0" smtClean="0">
                <a:sym typeface="Math5Mono"/>
              </a:rPr>
              <a:t>F,T</a:t>
            </a:r>
            <a:r>
              <a:rPr lang="en-GB" altLang="el-GR" sz="1600" i="1" baseline="-25000" dirty="0" smtClean="0">
                <a:sym typeface="Math5Mono"/>
              </a:rPr>
              <a:t>2</a:t>
            </a:r>
            <a:r>
              <a:rPr lang="en-GB" altLang="el-GR" sz="1600" dirty="0" smtClean="0"/>
              <a:t>)</a:t>
            </a:r>
            <a:r>
              <a:rPr lang="en-GB" altLang="el-GR" sz="1600" i="1" baseline="-25000" dirty="0" smtClean="0">
                <a:sym typeface="Math1"/>
              </a:rPr>
              <a:t> </a:t>
            </a:r>
            <a:r>
              <a:rPr lang="en-GB" altLang="el-GR" sz="1600" dirty="0" smtClean="0">
                <a:latin typeface="Symbol" pitchFamily="18" charset="2"/>
              </a:rPr>
              <a:t></a:t>
            </a:r>
            <a:r>
              <a:rPr lang="en-GB" altLang="el-GR" sz="1600" dirty="0" smtClean="0">
                <a:sym typeface="Math1"/>
              </a:rPr>
              <a:t> </a:t>
            </a:r>
            <a:r>
              <a:rPr lang="en-GB" altLang="el-GR" sz="1800" b="1" dirty="0" smtClean="0">
                <a:latin typeface="Symbol" pitchFamily="18" charset="2"/>
              </a:rPr>
              <a:t></a:t>
            </a:r>
            <a:r>
              <a:rPr lang="en-GB" altLang="el-GR" sz="1600" dirty="0" smtClean="0">
                <a:sym typeface="Math1"/>
              </a:rPr>
              <a:t> </a:t>
            </a:r>
            <a:r>
              <a:rPr lang="en-GB" altLang="el-GR" sz="1600" dirty="0" smtClean="0">
                <a:solidFill>
                  <a:srgbClr val="009900"/>
                </a:solidFill>
                <a:sym typeface="Math5Mono"/>
              </a:rPr>
              <a:t>holds </a:t>
            </a:r>
            <a:r>
              <a:rPr lang="en-GB" altLang="el-GR" sz="1600" dirty="0" smtClean="0">
                <a:sym typeface="Math5Mono"/>
              </a:rPr>
              <a:t>(</a:t>
            </a:r>
            <a:r>
              <a:rPr lang="en-GB" altLang="el-GR" sz="1600" i="1" dirty="0" smtClean="0">
                <a:sym typeface="Math5Mono"/>
              </a:rPr>
              <a:t>F,T</a:t>
            </a:r>
            <a:r>
              <a:rPr lang="en-GB" altLang="el-GR" sz="1600" i="1" baseline="-25000" dirty="0" smtClean="0">
                <a:sym typeface="Math5Mono"/>
              </a:rPr>
              <a:t>1</a:t>
            </a:r>
            <a:r>
              <a:rPr lang="en-GB" altLang="el-GR" sz="1600" dirty="0" smtClean="0">
                <a:sym typeface="Math5Mono"/>
              </a:rPr>
              <a:t>)</a:t>
            </a:r>
            <a:r>
              <a:rPr lang="en-GB" altLang="el-GR" sz="1600" dirty="0" smtClean="0">
                <a:sym typeface="Math1"/>
              </a:rPr>
              <a:t>, </a:t>
            </a:r>
            <a:r>
              <a:rPr lang="en-GB" altLang="el-GR" sz="1600" i="1" dirty="0" smtClean="0">
                <a:sym typeface="Math1"/>
              </a:rPr>
              <a:t>T</a:t>
            </a:r>
            <a:r>
              <a:rPr lang="en-GB" altLang="el-GR" sz="1600" i="1" baseline="-25000" dirty="0" smtClean="0">
                <a:sym typeface="Math1"/>
              </a:rPr>
              <a:t>1</a:t>
            </a:r>
            <a:r>
              <a:rPr lang="en-GB" altLang="el-GR" sz="1600" dirty="0" smtClean="0">
                <a:sym typeface="Math1"/>
              </a:rPr>
              <a:t> &lt; </a:t>
            </a:r>
            <a:r>
              <a:rPr lang="en-GB" altLang="el-GR" sz="1600" i="1" dirty="0" smtClean="0">
                <a:sym typeface="Math1"/>
              </a:rPr>
              <a:t>T</a:t>
            </a:r>
            <a:r>
              <a:rPr lang="en-GB" altLang="el-GR" sz="1600" i="1" baseline="-25000" dirty="0" smtClean="0">
                <a:sym typeface="Math1"/>
              </a:rPr>
              <a:t>2</a:t>
            </a:r>
          </a:p>
          <a:p>
            <a:pPr lvl="1" eaLnBrk="1" hangingPunct="1"/>
            <a:r>
              <a:rPr lang="en-GB" altLang="el-GR" sz="1800" b="1" dirty="0" smtClean="0">
                <a:sym typeface="Math5Mono"/>
              </a:rPr>
              <a:t>assumption rules: </a:t>
            </a:r>
            <a:r>
              <a:rPr lang="en-GB" altLang="el-GR" sz="1800" dirty="0" smtClean="0">
                <a:solidFill>
                  <a:srgbClr val="009900"/>
                </a:solidFill>
                <a:sym typeface="Math5Mono"/>
              </a:rPr>
              <a:t>holds </a:t>
            </a:r>
            <a:r>
              <a:rPr lang="en-GB" altLang="el-GR" sz="1800" dirty="0" smtClean="0">
                <a:sym typeface="Math5Mono"/>
              </a:rPr>
              <a:t>(</a:t>
            </a:r>
            <a:r>
              <a:rPr lang="en-GB" altLang="el-GR" sz="1800" i="1" dirty="0" smtClean="0">
                <a:sym typeface="Math5Mono"/>
              </a:rPr>
              <a:t>F,T </a:t>
            </a:r>
            <a:r>
              <a:rPr lang="en-GB" altLang="el-GR" sz="1800" dirty="0" smtClean="0">
                <a:sym typeface="Math5Mono"/>
              </a:rPr>
              <a:t>), </a:t>
            </a:r>
            <a:r>
              <a:rPr lang="en-GB" altLang="el-GR" sz="2000" b="1" dirty="0" smtClean="0">
                <a:latin typeface="Symbol" pitchFamily="18" charset="2"/>
              </a:rPr>
              <a:t></a:t>
            </a:r>
            <a:r>
              <a:rPr lang="en-GB" altLang="el-GR" sz="1800" dirty="0" smtClean="0">
                <a:sym typeface="Math1"/>
              </a:rPr>
              <a:t> </a:t>
            </a:r>
            <a:r>
              <a:rPr lang="en-GB" altLang="el-GR" sz="1800" dirty="0" smtClean="0">
                <a:solidFill>
                  <a:srgbClr val="009900"/>
                </a:solidFill>
                <a:sym typeface="Math5Mono"/>
              </a:rPr>
              <a:t>holds </a:t>
            </a:r>
            <a:r>
              <a:rPr lang="en-GB" altLang="el-GR" sz="1800" dirty="0" smtClean="0">
                <a:sym typeface="Math5Mono"/>
              </a:rPr>
              <a:t>(</a:t>
            </a:r>
            <a:r>
              <a:rPr lang="en-GB" altLang="el-GR" sz="1800" i="1" dirty="0" smtClean="0">
                <a:sym typeface="Math5Mono"/>
              </a:rPr>
              <a:t>F,T </a:t>
            </a:r>
            <a:r>
              <a:rPr lang="en-GB" altLang="el-GR" sz="1800" dirty="0" smtClean="0">
                <a:sym typeface="Math5Mono"/>
              </a:rPr>
              <a:t>)</a:t>
            </a:r>
          </a:p>
          <a:p>
            <a:pPr lvl="1" eaLnBrk="1" hangingPunct="1"/>
            <a:endParaRPr lang="en-GB" altLang="el-GR" sz="1800" b="1" dirty="0" smtClean="0">
              <a:sym typeface="Math5Mono"/>
            </a:endParaRPr>
          </a:p>
          <a:p>
            <a:pPr eaLnBrk="1" hangingPunct="1"/>
            <a:r>
              <a:rPr lang="en-GB" altLang="el-GR" b="1" dirty="0" smtClean="0">
                <a:solidFill>
                  <a:srgbClr val="CC3300"/>
                </a:solidFill>
                <a:sym typeface="Math3"/>
              </a:rPr>
              <a:t>Priority &lt;</a:t>
            </a:r>
            <a:r>
              <a:rPr lang="en-GB" altLang="el-GR" b="1" dirty="0" smtClean="0">
                <a:sym typeface="Math5Mono"/>
              </a:rPr>
              <a:t> </a:t>
            </a:r>
            <a:r>
              <a:rPr lang="en-GB" altLang="el-GR" dirty="0" smtClean="0">
                <a:sym typeface="Math5Mono"/>
              </a:rPr>
              <a:t>is given by:</a:t>
            </a:r>
            <a:r>
              <a:rPr lang="en-GB" altLang="el-GR" b="1" dirty="0" smtClean="0">
                <a:sym typeface="Math5Mono"/>
              </a:rPr>
              <a:t> </a:t>
            </a:r>
          </a:p>
          <a:p>
            <a:pPr lvl="1" eaLnBrk="1" hangingPunct="1"/>
            <a:r>
              <a:rPr lang="en-GB" altLang="el-GR" sz="1800" b="1" dirty="0" smtClean="0">
                <a:sym typeface="Math5Mono"/>
              </a:rPr>
              <a:t>persistence rules </a:t>
            </a:r>
            <a:r>
              <a:rPr lang="en-GB" altLang="el-GR" sz="2000" b="1" dirty="0" smtClean="0">
                <a:solidFill>
                  <a:srgbClr val="CC3300"/>
                </a:solidFill>
                <a:sym typeface="Math3"/>
              </a:rPr>
              <a:t>&lt;</a:t>
            </a:r>
            <a:r>
              <a:rPr lang="en-GB" altLang="el-GR" sz="2000" b="1" dirty="0" smtClean="0">
                <a:solidFill>
                  <a:schemeClr val="accent2"/>
                </a:solidFill>
                <a:sym typeface="Math3"/>
              </a:rPr>
              <a:t> </a:t>
            </a:r>
            <a:r>
              <a:rPr lang="en-GB" altLang="el-GR" sz="1800" dirty="0" smtClean="0">
                <a:sym typeface="Math3"/>
              </a:rPr>
              <a:t>later(or =) &amp; conflicting</a:t>
            </a:r>
            <a:r>
              <a:rPr lang="en-GB" altLang="el-GR" sz="1800" b="1" dirty="0" smtClean="0">
                <a:solidFill>
                  <a:schemeClr val="accent2"/>
                </a:solidFill>
                <a:sym typeface="Math3"/>
              </a:rPr>
              <a:t> </a:t>
            </a:r>
            <a:r>
              <a:rPr lang="en-GB" altLang="el-GR" sz="1800" b="1" dirty="0" smtClean="0">
                <a:sym typeface="Math5Mono"/>
              </a:rPr>
              <a:t>generation rules</a:t>
            </a:r>
          </a:p>
          <a:p>
            <a:pPr lvl="1" eaLnBrk="1" hangingPunct="1"/>
            <a:r>
              <a:rPr lang="en-GB" altLang="el-GR" sz="1800" b="1" dirty="0" smtClean="0">
                <a:sym typeface="Math5Mono"/>
              </a:rPr>
              <a:t>generation rules </a:t>
            </a:r>
            <a:r>
              <a:rPr lang="en-GB" altLang="el-GR" sz="2000" b="1" dirty="0" smtClean="0">
                <a:solidFill>
                  <a:srgbClr val="CC3300"/>
                </a:solidFill>
                <a:sym typeface="Math3"/>
              </a:rPr>
              <a:t>&lt;</a:t>
            </a:r>
            <a:r>
              <a:rPr lang="en-GB" altLang="el-GR" sz="2000" b="1" dirty="0" smtClean="0">
                <a:solidFill>
                  <a:schemeClr val="accent2"/>
                </a:solidFill>
                <a:sym typeface="Math3"/>
              </a:rPr>
              <a:t> </a:t>
            </a:r>
            <a:r>
              <a:rPr lang="en-GB" altLang="el-GR" sz="1800" dirty="0" smtClean="0">
                <a:sym typeface="Math3"/>
              </a:rPr>
              <a:t>later &amp; conflicting</a:t>
            </a:r>
            <a:r>
              <a:rPr lang="en-GB" altLang="el-GR" sz="1800" b="1" dirty="0" smtClean="0">
                <a:solidFill>
                  <a:schemeClr val="accent2"/>
                </a:solidFill>
                <a:sym typeface="Math3"/>
              </a:rPr>
              <a:t> </a:t>
            </a:r>
            <a:r>
              <a:rPr lang="en-GB" altLang="el-GR" sz="1800" b="1" dirty="0" smtClean="0">
                <a:sym typeface="Math5Mono"/>
              </a:rPr>
              <a:t>generation rules</a:t>
            </a:r>
          </a:p>
          <a:p>
            <a:pPr lvl="1" eaLnBrk="1" hangingPunct="1"/>
            <a:r>
              <a:rPr lang="en-GB" altLang="el-GR" sz="1800" b="1" dirty="0" smtClean="0">
                <a:sym typeface="Math5Mono"/>
              </a:rPr>
              <a:t>assumptions </a:t>
            </a:r>
            <a:r>
              <a:rPr lang="en-GB" altLang="el-GR" sz="2000" b="1" dirty="0" smtClean="0">
                <a:solidFill>
                  <a:srgbClr val="CC3300"/>
                </a:solidFill>
                <a:sym typeface="Math3"/>
              </a:rPr>
              <a:t>&lt;</a:t>
            </a:r>
            <a:r>
              <a:rPr lang="en-GB" altLang="el-GR" sz="2000" b="1" dirty="0" smtClean="0">
                <a:solidFill>
                  <a:schemeClr val="accent2"/>
                </a:solidFill>
                <a:sym typeface="Math3"/>
              </a:rPr>
              <a:t> </a:t>
            </a:r>
            <a:r>
              <a:rPr lang="en-GB" altLang="el-GR" sz="1800" dirty="0" smtClean="0">
                <a:sym typeface="Math3"/>
              </a:rPr>
              <a:t>conflicting</a:t>
            </a:r>
            <a:r>
              <a:rPr lang="en-GB" altLang="el-GR" sz="1800" b="1" dirty="0" smtClean="0">
                <a:solidFill>
                  <a:schemeClr val="accent2"/>
                </a:solidFill>
                <a:sym typeface="Math3"/>
              </a:rPr>
              <a:t> </a:t>
            </a:r>
            <a:r>
              <a:rPr lang="en-GB" altLang="el-GR" sz="1800" b="1" dirty="0" smtClean="0">
                <a:sym typeface="Math5Mono"/>
              </a:rPr>
              <a:t>generation rules</a:t>
            </a:r>
          </a:p>
          <a:p>
            <a:pPr lvl="1" eaLnBrk="1" hangingPunct="1"/>
            <a:endParaRPr lang="en-GB" altLang="el-GR" sz="2000" b="1" dirty="0" smtClean="0">
              <a:solidFill>
                <a:schemeClr val="accent2"/>
              </a:solidFill>
              <a:sym typeface="Math3"/>
            </a:endParaRPr>
          </a:p>
        </p:txBody>
      </p:sp>
    </p:spTree>
    <p:extLst>
      <p:ext uri="{BB962C8B-B14F-4D97-AF65-F5344CB8AC3E}">
        <p14:creationId xmlns:p14="http://schemas.microsoft.com/office/powerpoint/2010/main" val="6095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876397" cy="4182533"/>
          </a:xfrm>
        </p:spPr>
        <p:txBody>
          <a:bodyPr>
            <a:normAutofit/>
          </a:bodyPr>
          <a:lstStyle/>
          <a:p>
            <a:r>
              <a:rPr lang="en-US" dirty="0" smtClean="0"/>
              <a:t>Argumentation in Practice - Real-life Applications</a:t>
            </a:r>
          </a:p>
          <a:p>
            <a:endParaRPr lang="en-US" dirty="0"/>
          </a:p>
          <a:p>
            <a:r>
              <a:rPr lang="en-US" dirty="0" err="1" smtClean="0"/>
              <a:t>SoDA</a:t>
            </a:r>
            <a:r>
              <a:rPr lang="en-US" dirty="0" smtClean="0"/>
              <a:t>: “Software Development for Argumentation”</a:t>
            </a:r>
          </a:p>
          <a:p>
            <a:endParaRPr lang="en-US" dirty="0"/>
          </a:p>
          <a:p>
            <a:r>
              <a:rPr lang="en-US" dirty="0" smtClean="0"/>
              <a:t>Demo of Gorgias-B to support </a:t>
            </a:r>
            <a:r>
              <a:rPr lang="en-US" dirty="0" err="1" smtClean="0"/>
              <a:t>SoDA</a:t>
            </a:r>
            <a:r>
              <a:rPr lang="en-US" dirty="0" smtClean="0"/>
              <a:t> – Seller Agent</a:t>
            </a:r>
          </a:p>
          <a:p>
            <a:endParaRPr lang="en-US" dirty="0"/>
          </a:p>
          <a:p>
            <a:r>
              <a:rPr lang="en-US" dirty="0" smtClean="0"/>
              <a:t>Preference-based argumentation framework of Gorgias</a:t>
            </a:r>
          </a:p>
          <a:p>
            <a:endParaRPr lang="en-US" dirty="0" smtClean="0"/>
          </a:p>
          <a:p>
            <a:r>
              <a:rPr lang="en-US" dirty="0" smtClean="0"/>
              <a:t>Demo of Call Assistant in Gorgias-B: Cognitive Assistants.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99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l-GR" sz="2400" dirty="0" smtClean="0"/>
              <a:t/>
            </a:r>
            <a:br>
              <a:rPr lang="en-US" altLang="el-GR" sz="2400" dirty="0" smtClean="0"/>
            </a:br>
            <a:r>
              <a:rPr lang="en-US" altLang="el-GR" sz="3600" b="1" dirty="0" smtClean="0"/>
              <a:t>Example – Vaccinations</a:t>
            </a:r>
            <a:br>
              <a:rPr lang="en-US" altLang="el-GR" sz="3600" b="1" dirty="0" smtClean="0"/>
            </a:br>
            <a:r>
              <a:rPr lang="en-US" altLang="el-GR" sz="3600" b="1" dirty="0" smtClean="0">
                <a:solidFill>
                  <a:srgbClr val="FF0000"/>
                </a:solidFill>
              </a:rPr>
              <a:t>Demo Gorgias</a:t>
            </a:r>
            <a:r>
              <a:rPr lang="en-US" altLang="el-GR" sz="3600" dirty="0" smtClean="0">
                <a:solidFill>
                  <a:srgbClr val="FF0000"/>
                </a:solidFill>
              </a:rPr>
              <a:t> </a:t>
            </a:r>
            <a:endParaRPr lang="en-US" altLang="el-GR" sz="3600" dirty="0" smtClean="0">
              <a:solidFill>
                <a:srgbClr val="FF0000"/>
              </a:solidFill>
            </a:endParaRP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l-GR" sz="1600" dirty="0" smtClean="0"/>
          </a:p>
          <a:p>
            <a:pPr eaLnBrk="1" hangingPunct="1"/>
            <a:r>
              <a:rPr lang="en-US" altLang="el-GR" sz="2000" dirty="0" err="1" smtClean="0"/>
              <a:t>InjectA</a:t>
            </a:r>
            <a:r>
              <a:rPr lang="en-US" altLang="el-GR" sz="2000" dirty="0" smtClean="0"/>
              <a:t> initiates Protected when {</a:t>
            </a:r>
            <a:r>
              <a:rPr lang="en-US" altLang="el-GR" sz="2000" dirty="0" err="1" smtClean="0"/>
              <a:t>TypeO</a:t>
            </a:r>
            <a:r>
              <a:rPr lang="en-US" altLang="el-GR" sz="2000" dirty="0" smtClean="0"/>
              <a:t>}</a:t>
            </a:r>
          </a:p>
          <a:p>
            <a:pPr eaLnBrk="1" hangingPunct="1"/>
            <a:r>
              <a:rPr lang="en-US" altLang="el-GR" sz="2000" dirty="0" err="1" smtClean="0"/>
              <a:t>InjectB</a:t>
            </a:r>
            <a:r>
              <a:rPr lang="en-US" altLang="el-GR" sz="2000" dirty="0" smtClean="0"/>
              <a:t> initiates Protected when {¬</a:t>
            </a:r>
            <a:r>
              <a:rPr lang="en-US" altLang="el-GR" sz="2000" dirty="0" err="1" smtClean="0"/>
              <a:t>TypeO</a:t>
            </a:r>
            <a:r>
              <a:rPr lang="en-US" altLang="el-GR" sz="2000" dirty="0" smtClean="0"/>
              <a:t>}</a:t>
            </a:r>
          </a:p>
          <a:p>
            <a:pPr eaLnBrk="1" hangingPunct="1"/>
            <a:endParaRPr lang="en-US" altLang="el-GR" sz="1600" dirty="0" smtClean="0"/>
          </a:p>
          <a:p>
            <a:pPr eaLnBrk="1" hangingPunct="1"/>
            <a:r>
              <a:rPr lang="en-US" altLang="el-GR" sz="2000" dirty="0" err="1" smtClean="0"/>
              <a:t>InjectA</a:t>
            </a:r>
            <a:r>
              <a:rPr lang="en-US" altLang="el-GR" sz="2000" dirty="0" smtClean="0"/>
              <a:t> </a:t>
            </a:r>
            <a:r>
              <a:rPr lang="en-US" altLang="el-GR" sz="2000" dirty="0" smtClean="0"/>
              <a:t>happens-at 2</a:t>
            </a:r>
          </a:p>
          <a:p>
            <a:pPr eaLnBrk="1" hangingPunct="1"/>
            <a:r>
              <a:rPr lang="en-US" altLang="el-GR" sz="2000" dirty="0" err="1" smtClean="0"/>
              <a:t>InjectB</a:t>
            </a:r>
            <a:r>
              <a:rPr lang="en-US" altLang="el-GR" sz="2000" dirty="0" smtClean="0"/>
              <a:t> happens-at 3</a:t>
            </a:r>
          </a:p>
        </p:txBody>
      </p:sp>
      <p:pic>
        <p:nvPicPr>
          <p:cNvPr id="26628" name="Picture 1028" descr="vacci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62399"/>
            <a:ext cx="47085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Gorgias System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209211"/>
            <a:ext cx="8892480" cy="546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7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Ambient Intelligence: </a:t>
            </a:r>
            <a:r>
              <a:rPr lang="fr-FR" b="1" dirty="0" smtClean="0"/>
              <a:t>Ambient </a:t>
            </a:r>
            <a:r>
              <a:rPr lang="fr-FR" b="1" dirty="0" err="1" smtClean="0"/>
              <a:t>Assisted</a:t>
            </a:r>
            <a:r>
              <a:rPr lang="fr-FR" b="1" dirty="0" smtClean="0"/>
              <a:t> Living (AAL)</a:t>
            </a:r>
          </a:p>
          <a:p>
            <a:r>
              <a:rPr lang="fr-FR" dirty="0" smtClean="0"/>
              <a:t>Ambient </a:t>
            </a:r>
            <a:r>
              <a:rPr lang="fr-FR" dirty="0" smtClean="0"/>
              <a:t>Intelligence: </a:t>
            </a:r>
            <a:r>
              <a:rPr lang="fr-FR" b="1" dirty="0" err="1" smtClean="0"/>
              <a:t>Pervasive</a:t>
            </a:r>
            <a:r>
              <a:rPr lang="fr-FR" b="1" dirty="0" smtClean="0"/>
              <a:t> Services and </a:t>
            </a:r>
            <a:r>
              <a:rPr lang="fr-FR" b="1" dirty="0" err="1" smtClean="0"/>
              <a:t>Conflict</a:t>
            </a:r>
            <a:r>
              <a:rPr lang="fr-FR" b="1" dirty="0" smtClean="0"/>
              <a:t> </a:t>
            </a:r>
            <a:r>
              <a:rPr lang="fr-FR" b="1" dirty="0" err="1" smtClean="0"/>
              <a:t>resolution</a:t>
            </a:r>
            <a:r>
              <a:rPr lang="fr-FR" b="1" dirty="0" smtClean="0"/>
              <a:t> in </a:t>
            </a:r>
            <a:r>
              <a:rPr lang="fr-FR" b="1" dirty="0" err="1" smtClean="0"/>
              <a:t>sensors</a:t>
            </a:r>
            <a:endParaRPr lang="fr-FR" b="1" dirty="0" smtClean="0"/>
          </a:p>
          <a:p>
            <a:r>
              <a:rPr lang="fr-FR" dirty="0"/>
              <a:t>Business </a:t>
            </a:r>
            <a:r>
              <a:rPr lang="fr-FR" dirty="0" err="1"/>
              <a:t>Computing</a:t>
            </a:r>
            <a:r>
              <a:rPr lang="fr-FR" dirty="0"/>
              <a:t>: </a:t>
            </a:r>
            <a:r>
              <a:rPr lang="fr-FR" b="1" dirty="0"/>
              <a:t>Product Pricing</a:t>
            </a:r>
          </a:p>
          <a:p>
            <a:r>
              <a:rPr lang="fr-FR" dirty="0" smtClean="0"/>
              <a:t>Business </a:t>
            </a:r>
            <a:r>
              <a:rPr lang="fr-FR" dirty="0" err="1"/>
              <a:t>Computing</a:t>
            </a:r>
            <a:r>
              <a:rPr lang="fr-FR" dirty="0"/>
              <a:t>: </a:t>
            </a:r>
            <a:r>
              <a:rPr lang="fr-FR" b="1" dirty="0"/>
              <a:t>Portfolio </a:t>
            </a:r>
            <a:r>
              <a:rPr lang="fr-FR" b="1" dirty="0" smtClean="0"/>
              <a:t>Construction</a:t>
            </a:r>
          </a:p>
          <a:p>
            <a:r>
              <a:rPr lang="fr-FR" dirty="0"/>
              <a:t>Network Security: </a:t>
            </a:r>
            <a:r>
              <a:rPr lang="fr-FR" b="1" dirty="0"/>
              <a:t>Management of Firewall </a:t>
            </a:r>
            <a:r>
              <a:rPr lang="fr-FR" b="1" dirty="0" err="1" smtClean="0"/>
              <a:t>Policies</a:t>
            </a:r>
            <a:endParaRPr lang="fr-FR" b="1" dirty="0" smtClean="0"/>
          </a:p>
          <a:p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Informatics</a:t>
            </a:r>
            <a:r>
              <a:rPr lang="fr-FR" dirty="0"/>
              <a:t>: </a:t>
            </a:r>
            <a:r>
              <a:rPr lang="fr-FR" b="1" dirty="0" err="1"/>
              <a:t>Deep</a:t>
            </a:r>
            <a:r>
              <a:rPr lang="fr-FR" b="1" dirty="0"/>
              <a:t> </a:t>
            </a:r>
            <a:r>
              <a:rPr lang="fr-FR" b="1" dirty="0" err="1"/>
              <a:t>Vein</a:t>
            </a:r>
            <a:r>
              <a:rPr lang="fr-FR" b="1" dirty="0"/>
              <a:t> </a:t>
            </a:r>
            <a:r>
              <a:rPr lang="fr-FR" b="1" dirty="0" err="1"/>
              <a:t>Thrombosis</a:t>
            </a:r>
            <a:r>
              <a:rPr lang="fr-FR" b="1" dirty="0"/>
              <a:t> </a:t>
            </a:r>
            <a:endParaRPr lang="fr-FR" b="1" dirty="0" smtClean="0"/>
          </a:p>
          <a:p>
            <a:endParaRPr lang="fr-FR" b="1" dirty="0"/>
          </a:p>
          <a:p>
            <a:r>
              <a:rPr lang="fr-FR" dirty="0"/>
              <a:t>PROSOCS </a:t>
            </a:r>
            <a:r>
              <a:rPr lang="fr-FR" dirty="0" err="1"/>
              <a:t>platform</a:t>
            </a:r>
            <a:r>
              <a:rPr lang="fr-FR" dirty="0"/>
              <a:t> for KGP </a:t>
            </a:r>
            <a:r>
              <a:rPr lang="fr-FR" dirty="0" smtClean="0"/>
              <a:t>agent: </a:t>
            </a:r>
            <a:r>
              <a:rPr lang="fr-FR" b="1" dirty="0" smtClean="0"/>
              <a:t>Intra-agent control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Applications of Gorgias</a:t>
            </a:r>
            <a:br>
              <a:rPr lang="fr-FR" dirty="0" smtClean="0"/>
            </a:br>
            <a:r>
              <a:rPr lang="fr-FR" dirty="0" smtClean="0"/>
              <a:t>(2003- …)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Gorgias-B web site</a:t>
            </a:r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13" y="1412776"/>
            <a:ext cx="8696275" cy="52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923387" cy="55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>
                <a:hlinkClick r:id="rId2"/>
              </a:rPr>
              <a:t>http://gorgiasb.tuc.gr/</a:t>
            </a:r>
            <a:r>
              <a:rPr lang="fr-FR" smtClean="0"/>
              <a:t> </a:t>
            </a:r>
          </a:p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 out more</a:t>
            </a:r>
            <a:endParaRPr lang="el-G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7920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876397" cy="4320480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r>
              <a:rPr lang="en-GB" b="1" dirty="0" smtClean="0"/>
              <a:t>Cognitive expression of expected result(s) in an ever more specific problem scenarios corresponds naturally to an argumentation theory (in the </a:t>
            </a:r>
            <a:r>
              <a:rPr lang="en-GB" b="1" dirty="0" err="1" smtClean="0"/>
              <a:t>LPwNF</a:t>
            </a:r>
            <a:r>
              <a:rPr lang="en-GB" b="1" dirty="0" smtClean="0"/>
              <a:t> – LPP framework).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b="1" dirty="0" smtClean="0"/>
              <a:t>Facilitates applications of argumentation.</a:t>
            </a:r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Gorgias-B (www.gorgiasb.tuc.gr)</a:t>
            </a:r>
            <a:r>
              <a:rPr lang="en-GB" b="1" dirty="0"/>
              <a:t> is a tool</a:t>
            </a:r>
            <a:r>
              <a:rPr lang="en-GB" b="1" dirty="0" smtClean="0"/>
              <a:t> to support this.</a:t>
            </a:r>
            <a:endParaRPr lang="en-GB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br>
              <a:rPr lang="en-US" dirty="0" smtClean="0"/>
            </a:b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876397" cy="4320480"/>
          </a:xfrm>
        </p:spPr>
        <p:txBody>
          <a:bodyPr>
            <a:normAutofit fontScale="85000" lnSpcReduction="20000"/>
          </a:bodyPr>
          <a:lstStyle/>
          <a:p>
            <a:endParaRPr lang="en-GB" b="1" dirty="0" smtClean="0"/>
          </a:p>
          <a:p>
            <a:r>
              <a:rPr lang="en-GB" sz="2800" b="1" dirty="0" smtClean="0"/>
              <a:t>Cognitive Assistant Architecture:</a:t>
            </a:r>
          </a:p>
          <a:p>
            <a:endParaRPr lang="en-GB" b="1" dirty="0"/>
          </a:p>
          <a:p>
            <a:pPr lvl="1"/>
            <a:r>
              <a:rPr lang="en-GB" b="1" dirty="0" smtClean="0"/>
              <a:t>Strategy Module</a:t>
            </a:r>
          </a:p>
          <a:p>
            <a:pPr lvl="1"/>
            <a:r>
              <a:rPr lang="en-GB" b="1" dirty="0" smtClean="0"/>
              <a:t>World Knowledge Module (Beliefs and assumptions)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b="1" dirty="0" smtClean="0"/>
              <a:t>Strategy Module: </a:t>
            </a:r>
            <a:r>
              <a:rPr lang="en-GB" dirty="0" smtClean="0"/>
              <a:t>seen this in the demos.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World Knowledge Module: </a:t>
            </a:r>
          </a:p>
          <a:p>
            <a:pPr lvl="1"/>
            <a:r>
              <a:rPr lang="en-GB" dirty="0" smtClean="0"/>
              <a:t>Similar </a:t>
            </a:r>
            <a:r>
              <a:rPr lang="en-GB" b="1" dirty="0" smtClean="0"/>
              <a:t>argumentation based </a:t>
            </a:r>
            <a:r>
              <a:rPr lang="en-GB" dirty="0" smtClean="0"/>
              <a:t>representation:</a:t>
            </a:r>
            <a:endParaRPr lang="en-GB" b="1" dirty="0" smtClean="0"/>
          </a:p>
          <a:p>
            <a:pPr lvl="2"/>
            <a:r>
              <a:rPr lang="en-GB" b="1" dirty="0" smtClean="0"/>
              <a:t>Common sense knowledge (Including </a:t>
            </a:r>
            <a:r>
              <a:rPr lang="en-GB" b="1" dirty="0"/>
              <a:t>Reasoning about </a:t>
            </a:r>
            <a:r>
              <a:rPr lang="en-GB" b="1" dirty="0" smtClean="0"/>
              <a:t>Actions)</a:t>
            </a:r>
          </a:p>
          <a:p>
            <a:pPr lvl="2"/>
            <a:r>
              <a:rPr lang="en-GB" b="1" dirty="0" smtClean="0"/>
              <a:t>Expert knowledge (in high-level </a:t>
            </a:r>
            <a:r>
              <a:rPr lang="en-GB" b="1" dirty="0"/>
              <a:t>c</a:t>
            </a:r>
            <a:r>
              <a:rPr lang="en-GB" b="1" dirty="0" smtClean="0"/>
              <a:t>ognitive terms)</a:t>
            </a:r>
          </a:p>
          <a:p>
            <a:pPr lvl="1"/>
            <a:r>
              <a:rPr lang="en-GB" dirty="0" smtClean="0"/>
              <a:t>Supported by </a:t>
            </a:r>
            <a:r>
              <a:rPr lang="en-GB" b="1" dirty="0" err="1" smtClean="0"/>
              <a:t>SoDA</a:t>
            </a:r>
            <a:r>
              <a:rPr lang="en-GB" b="1" dirty="0" smtClean="0"/>
              <a:t> (and Gorgias-B) </a:t>
            </a:r>
            <a:r>
              <a:rPr lang="en-GB" dirty="0" smtClean="0"/>
              <a:t>in the same way.</a:t>
            </a:r>
          </a:p>
          <a:p>
            <a:pPr lvl="1"/>
            <a:r>
              <a:rPr lang="en-GB" b="1" dirty="0" smtClean="0"/>
              <a:t>MINED FROM THE WEB FROM UNSTRUCTURED (text) DATA.</a:t>
            </a:r>
            <a:endParaRPr lang="en-GB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Cognitive Assistants via</a:t>
            </a:r>
            <a:br>
              <a:rPr lang="en-US" dirty="0" smtClean="0"/>
            </a:br>
            <a:r>
              <a:rPr lang="en-US" dirty="0" smtClean="0"/>
              <a:t>Argumentation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872"/>
            <a:ext cx="7876397" cy="432048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Improve system</a:t>
            </a:r>
            <a:r>
              <a:rPr lang="en-GB" dirty="0" smtClean="0"/>
              <a:t> of Gorgias</a:t>
            </a:r>
          </a:p>
          <a:p>
            <a:pPr lvl="1"/>
            <a:r>
              <a:rPr lang="en-GB" dirty="0" smtClean="0"/>
              <a:t>Web-service</a:t>
            </a:r>
          </a:p>
          <a:p>
            <a:pPr lvl="1"/>
            <a:endParaRPr lang="en-GB" dirty="0"/>
          </a:p>
          <a:p>
            <a:r>
              <a:rPr lang="en-GB" b="1" dirty="0" smtClean="0"/>
              <a:t>New applications </a:t>
            </a:r>
            <a:r>
              <a:rPr lang="en-GB" dirty="0" smtClean="0"/>
              <a:t>(with Imperial College – Resilient Information Systems Security group)</a:t>
            </a:r>
          </a:p>
          <a:p>
            <a:pPr lvl="1"/>
            <a:r>
              <a:rPr lang="en-GB" dirty="0" smtClean="0"/>
              <a:t>Security: Distributed Firewalls and Data Access</a:t>
            </a:r>
          </a:p>
          <a:p>
            <a:pPr lvl="1"/>
            <a:r>
              <a:rPr lang="en-GB" dirty="0" smtClean="0"/>
              <a:t>Data sharing agreements</a:t>
            </a:r>
          </a:p>
          <a:p>
            <a:pPr lvl="1"/>
            <a:r>
              <a:rPr lang="en-GB" dirty="0" smtClean="0"/>
              <a:t>Cyber attack attribution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Cognitive Programming – Cognitive Assistant applications</a:t>
            </a:r>
          </a:p>
          <a:p>
            <a:pPr lvl="1"/>
            <a:r>
              <a:rPr lang="en-GB" dirty="0" smtClean="0"/>
              <a:t>Based on </a:t>
            </a:r>
            <a:r>
              <a:rPr lang="en-GB" b="1" dirty="0" smtClean="0"/>
              <a:t>Comprehension</a:t>
            </a:r>
            <a:r>
              <a:rPr lang="en-GB" dirty="0" smtClean="0"/>
              <a:t> through </a:t>
            </a:r>
            <a:r>
              <a:rPr lang="en-GB" b="1" dirty="0" smtClean="0"/>
              <a:t>Argumentation</a:t>
            </a:r>
          </a:p>
          <a:p>
            <a:pPr lvl="2"/>
            <a:r>
              <a:rPr lang="en-GB" b="1" dirty="0" smtClean="0"/>
              <a:t>STAR system </a:t>
            </a:r>
            <a:r>
              <a:rPr lang="en-GB" dirty="0"/>
              <a:t>(http://cognition.ouc.ac.cy/star)</a:t>
            </a:r>
            <a:endParaRPr lang="en-GB" dirty="0" smtClean="0"/>
          </a:p>
          <a:p>
            <a:pPr lvl="2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br>
              <a:rPr lang="en-US" dirty="0" smtClean="0"/>
            </a:b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8020413" cy="41825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Argumentation has matured for real-life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</a:p>
          <a:p>
            <a:endParaRPr lang="en-US" dirty="0"/>
          </a:p>
          <a:p>
            <a:pPr lvl="1"/>
            <a:r>
              <a:rPr lang="en-US" dirty="0"/>
              <a:t>Argumentation </a:t>
            </a:r>
            <a:r>
              <a:rPr lang="en-US" dirty="0" smtClean="0"/>
              <a:t>for Cognitive Systems</a:t>
            </a:r>
          </a:p>
          <a:p>
            <a:pPr lvl="1"/>
            <a:endParaRPr lang="en-US" dirty="0"/>
          </a:p>
          <a:p>
            <a:r>
              <a:rPr lang="en-US" dirty="0" smtClean="0"/>
              <a:t>Argumentation can benefit from a Systematic Software Development Methodology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Real-life applications of Gorgias informs the </a:t>
            </a:r>
            <a:r>
              <a:rPr lang="en-US" dirty="0" err="1" smtClean="0"/>
              <a:t>SoDA</a:t>
            </a:r>
            <a:r>
              <a:rPr lang="en-US" dirty="0" smtClean="0"/>
              <a:t> methodology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Gorgias-B is developed as a tool to enable applications of argumentation via the </a:t>
            </a:r>
            <a:r>
              <a:rPr lang="en-US" dirty="0" err="1" smtClean="0"/>
              <a:t>SoDA</a:t>
            </a:r>
            <a:r>
              <a:rPr lang="en-US" dirty="0" smtClean="0"/>
              <a:t> methodology.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81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876397" cy="418253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seller agent </a:t>
            </a:r>
            <a:r>
              <a:rPr lang="en-US" dirty="0" smtClean="0"/>
              <a:t>policy is given as follows:</a:t>
            </a:r>
          </a:p>
          <a:p>
            <a:pPr lvl="1"/>
            <a:r>
              <a:rPr lang="en-US" dirty="0" smtClean="0"/>
              <a:t>“</a:t>
            </a:r>
            <a:r>
              <a:rPr lang="en-GB" dirty="0"/>
              <a:t>Normally, sell a product at its high price.</a:t>
            </a:r>
          </a:p>
          <a:p>
            <a:pPr marL="301943" lvl="1" indent="0">
              <a:buNone/>
            </a:pPr>
            <a:r>
              <a:rPr lang="en-GB" dirty="0" smtClean="0"/>
              <a:t>       You </a:t>
            </a:r>
            <a:r>
              <a:rPr lang="en-GB" dirty="0"/>
              <a:t>can sell a product at the lower price only if </a:t>
            </a:r>
            <a:r>
              <a:rPr lang="en-GB" dirty="0" smtClean="0"/>
              <a:t>payment is            </a:t>
            </a:r>
          </a:p>
          <a:p>
            <a:pPr marL="301943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cash. </a:t>
            </a:r>
            <a:r>
              <a:rPr lang="en-GB" dirty="0"/>
              <a:t>N</a:t>
            </a:r>
            <a:r>
              <a:rPr lang="en-GB" dirty="0" smtClean="0"/>
              <a:t>ormally </a:t>
            </a:r>
            <a:r>
              <a:rPr lang="en-GB" dirty="0"/>
              <a:t>prefer to sell high.</a:t>
            </a:r>
          </a:p>
          <a:p>
            <a:pPr marL="301943" lvl="1" indent="0">
              <a:buNone/>
            </a:pPr>
            <a:r>
              <a:rPr lang="en-GB" dirty="0" smtClean="0"/>
              <a:t>       Regular </a:t>
            </a:r>
            <a:r>
              <a:rPr lang="en-GB" dirty="0"/>
              <a:t>customers can be offered the low </a:t>
            </a:r>
            <a:r>
              <a:rPr lang="en-GB" dirty="0" smtClean="0"/>
              <a:t>price.</a:t>
            </a:r>
            <a:endParaRPr lang="en-GB" dirty="0"/>
          </a:p>
          <a:p>
            <a:pPr marL="301943" lvl="1" indent="0">
              <a:buNone/>
            </a:pPr>
            <a:r>
              <a:rPr lang="en-GB" dirty="0" smtClean="0"/>
              <a:t>        Also </a:t>
            </a:r>
            <a:r>
              <a:rPr lang="en-GB" dirty="0"/>
              <a:t>the low price can be offered if the buyer can have </a:t>
            </a:r>
            <a:endParaRPr lang="en-GB" dirty="0" smtClean="0"/>
          </a:p>
          <a:p>
            <a:pPr marL="301943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 late </a:t>
            </a:r>
            <a:r>
              <a:rPr lang="en-GB" dirty="0"/>
              <a:t>delivery</a:t>
            </a:r>
            <a:r>
              <a:rPr lang="en-GB" dirty="0" smtClean="0"/>
              <a:t>.</a:t>
            </a:r>
            <a:endParaRPr lang="en-GB" dirty="0"/>
          </a:p>
          <a:p>
            <a:pPr marL="301943" lvl="1" indent="0">
              <a:buNone/>
            </a:pPr>
            <a:r>
              <a:rPr lang="en-GB" dirty="0" smtClean="0"/>
              <a:t>       In </a:t>
            </a:r>
            <a:r>
              <a:rPr lang="en-GB" dirty="0"/>
              <a:t>high season you must sell at high prices</a:t>
            </a:r>
            <a:r>
              <a:rPr lang="en-GB" dirty="0" smtClean="0"/>
              <a:t>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How can we capture this in an argumentation theory?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 policy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26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2985782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pPr marL="0" indent="0" algn="ctr">
              <a:buNone/>
            </a:pPr>
            <a:r>
              <a:rPr lang="en-GB" sz="3600" b="1" dirty="0" smtClean="0"/>
              <a:t>Gorgias-B demo </a:t>
            </a:r>
            <a:endParaRPr lang="en-US" sz="3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 Agent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9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43651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SoDA</a:t>
            </a:r>
            <a:r>
              <a:rPr lang="en-US" dirty="0" smtClean="0"/>
              <a:t> we need to consider the </a:t>
            </a:r>
            <a:r>
              <a:rPr lang="en-US" dirty="0" smtClean="0"/>
              <a:t>following questions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What is </a:t>
            </a:r>
            <a:r>
              <a:rPr lang="en-US" dirty="0" smtClean="0"/>
              <a:t>the </a:t>
            </a:r>
            <a:r>
              <a:rPr lang="en-US" dirty="0" smtClean="0"/>
              <a:t>decision </a:t>
            </a:r>
            <a:r>
              <a:rPr lang="en-US" dirty="0" smtClean="0"/>
              <a:t>problem</a:t>
            </a:r>
            <a:r>
              <a:rPr lang="en-US" dirty="0" smtClean="0"/>
              <a:t>? What are the options?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should we </a:t>
            </a:r>
            <a:r>
              <a:rPr lang="en-US" dirty="0" smtClean="0"/>
              <a:t>use </a:t>
            </a:r>
            <a:r>
              <a:rPr lang="en-US" dirty="0" smtClean="0"/>
              <a:t>as</a:t>
            </a:r>
            <a:r>
              <a:rPr lang="en-US" dirty="0" smtClean="0"/>
              <a:t> </a:t>
            </a:r>
            <a:r>
              <a:rPr lang="en-US" dirty="0" smtClean="0"/>
              <a:t>the object level </a:t>
            </a:r>
            <a:r>
              <a:rPr lang="en-US" dirty="0" smtClean="0"/>
              <a:t>arguments?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are the possible scenarios given </a:t>
            </a:r>
            <a:r>
              <a:rPr lang="en-US" dirty="0" smtClean="0"/>
              <a:t>the object-level argument</a:t>
            </a:r>
            <a:r>
              <a:rPr lang="en-US" dirty="0" smtClean="0"/>
              <a:t> </a:t>
            </a:r>
            <a:r>
              <a:rPr lang="en-US" dirty="0" smtClean="0"/>
              <a:t>rules?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are the </a:t>
            </a:r>
            <a:r>
              <a:rPr lang="en-US" dirty="0" smtClean="0"/>
              <a:t>contexts that refine the scenarios?</a:t>
            </a:r>
          </a:p>
          <a:p>
            <a:pPr lvl="1"/>
            <a:r>
              <a:rPr lang="en-US" dirty="0" smtClean="0"/>
              <a:t>Is the model/representation </a:t>
            </a:r>
            <a:r>
              <a:rPr lang="en-US" dirty="0" smtClean="0"/>
              <a:t>complete</a:t>
            </a:r>
            <a:r>
              <a:rPr lang="en-US" dirty="0" smtClean="0"/>
              <a:t>? </a:t>
            </a:r>
            <a:endParaRPr lang="en-US" dirty="0" smtClean="0"/>
          </a:p>
          <a:p>
            <a:pPr lvl="1"/>
            <a:r>
              <a:rPr lang="en-US" dirty="0" smtClean="0"/>
              <a:t>How do </a:t>
            </a:r>
            <a:r>
              <a:rPr lang="en-US" dirty="0" smtClean="0"/>
              <a:t>we </a:t>
            </a:r>
            <a:r>
              <a:rPr lang="en-US" dirty="0" smtClean="0"/>
              <a:t>extend </a:t>
            </a:r>
            <a:r>
              <a:rPr lang="en-US" dirty="0" smtClean="0"/>
              <a:t>the</a:t>
            </a:r>
            <a:r>
              <a:rPr lang="en-US" dirty="0" smtClean="0"/>
              <a:t> model?</a:t>
            </a:r>
          </a:p>
          <a:p>
            <a:pPr lvl="2"/>
            <a:r>
              <a:rPr lang="en-US" dirty="0" smtClean="0"/>
              <a:t>With new refinement contexts (in existing scenarios)</a:t>
            </a:r>
          </a:p>
          <a:p>
            <a:pPr lvl="2"/>
            <a:r>
              <a:rPr lang="en-US" dirty="0" smtClean="0"/>
              <a:t>With new scenarios.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SoDA methodology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418253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SoDA</a:t>
            </a:r>
            <a:r>
              <a:rPr lang="en-US" sz="2800" dirty="0" smtClean="0"/>
              <a:t> the developer follows </a:t>
            </a:r>
            <a:r>
              <a:rPr lang="en-US" sz="2800" b="1" dirty="0" smtClean="0"/>
              <a:t>threads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Considers an application </a:t>
            </a:r>
            <a:r>
              <a:rPr lang="en-US" b="1" dirty="0" smtClean="0"/>
              <a:t>scenario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States </a:t>
            </a:r>
            <a:r>
              <a:rPr lang="en-US" b="1" dirty="0" smtClean="0"/>
              <a:t>expected</a:t>
            </a:r>
            <a:r>
              <a:rPr lang="en-US" dirty="0" smtClean="0"/>
              <a:t> (preferred) output/decision</a:t>
            </a:r>
          </a:p>
          <a:p>
            <a:pPr marL="1084263" lvl="2" indent="-457200">
              <a:buFont typeface="+mj-lt"/>
              <a:buAutoNum type="arabicPeriod"/>
            </a:pPr>
            <a:r>
              <a:rPr lang="en-US" dirty="0" smtClean="0"/>
              <a:t>Either unconditionally</a:t>
            </a:r>
          </a:p>
          <a:p>
            <a:pPr marL="1084263" lvl="2" indent="-457200">
              <a:buFont typeface="+mj-lt"/>
              <a:buAutoNum type="arabicPeriod"/>
            </a:pPr>
            <a:r>
              <a:rPr lang="en-US" dirty="0" smtClean="0"/>
              <a:t>Or in a </a:t>
            </a:r>
            <a:r>
              <a:rPr lang="en-US" b="1" dirty="0" smtClean="0"/>
              <a:t>Context</a:t>
            </a:r>
            <a:r>
              <a:rPr lang="en-US" dirty="0" smtClean="0"/>
              <a:t> that further refines the scenario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Returns to (1) to consider the refined scenario(s)</a:t>
            </a:r>
          </a:p>
          <a:p>
            <a:pPr marL="301943" lvl="1" indent="0">
              <a:buNone/>
            </a:pPr>
            <a:endParaRPr lang="en-US" dirty="0"/>
          </a:p>
          <a:p>
            <a:r>
              <a:rPr lang="en-US" dirty="0" smtClean="0"/>
              <a:t>Termination of a thread:  </a:t>
            </a:r>
          </a:p>
          <a:p>
            <a:pPr lvl="2"/>
            <a:r>
              <a:rPr lang="en-US" dirty="0" smtClean="0"/>
              <a:t>At 2.1 with thread </a:t>
            </a:r>
            <a:r>
              <a:rPr lang="en-US" b="1" dirty="0" smtClean="0"/>
              <a:t>“end-open”</a:t>
            </a:r>
          </a:p>
          <a:p>
            <a:pPr lvl="2"/>
            <a:r>
              <a:rPr lang="en-US" dirty="0" smtClean="0"/>
              <a:t>When refined </a:t>
            </a:r>
            <a:r>
              <a:rPr lang="en-US" b="1" dirty="0" smtClean="0"/>
              <a:t>joint</a:t>
            </a:r>
            <a:r>
              <a:rPr lang="en-US" dirty="0" smtClean="0"/>
              <a:t> scenario is </a:t>
            </a:r>
            <a:r>
              <a:rPr lang="en-US" b="1" dirty="0" smtClean="0"/>
              <a:t>inconsistent</a:t>
            </a:r>
            <a:r>
              <a:rPr lang="en-US" dirty="0" smtClean="0"/>
              <a:t> with </a:t>
            </a:r>
            <a:r>
              <a:rPr lang="en-US" b="1" dirty="0"/>
              <a:t>“</a:t>
            </a:r>
            <a:r>
              <a:rPr lang="en-US" b="1" dirty="0" smtClean="0"/>
              <a:t>end-final”</a:t>
            </a:r>
          </a:p>
          <a:p>
            <a:pPr lvl="2"/>
            <a:endParaRPr lang="en-US" b="1" dirty="0" smtClean="0"/>
          </a:p>
          <a:p>
            <a:r>
              <a:rPr lang="en-US" dirty="0" smtClean="0"/>
              <a:t>Threads </a:t>
            </a:r>
            <a:r>
              <a:rPr lang="en-US" b="1" dirty="0" smtClean="0"/>
              <a:t>can</a:t>
            </a:r>
            <a:r>
              <a:rPr lang="en-US" dirty="0" smtClean="0"/>
              <a:t> </a:t>
            </a:r>
            <a:r>
              <a:rPr lang="en-US" b="1" dirty="0" smtClean="0"/>
              <a:t>fork </a:t>
            </a:r>
            <a:r>
              <a:rPr lang="en-US" dirty="0" smtClean="0"/>
              <a:t>at point 2.1</a:t>
            </a:r>
          </a:p>
          <a:p>
            <a:pPr lvl="1"/>
            <a:r>
              <a:rPr lang="en-US" dirty="0" smtClean="0"/>
              <a:t>Different expected decisions under </a:t>
            </a:r>
            <a:r>
              <a:rPr lang="en-US" b="1" dirty="0" smtClean="0"/>
              <a:t>different contexts</a:t>
            </a:r>
            <a:endParaRPr lang="en-US" b="1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2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SoDA</a:t>
            </a:r>
            <a:r>
              <a:rPr lang="en-US" dirty="0" smtClean="0"/>
              <a:t> </a:t>
            </a:r>
            <a:r>
              <a:rPr lang="en-US" dirty="0" smtClean="0"/>
              <a:t>methodological process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6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methodology activities</a:t>
            </a:r>
            <a:endParaRPr lang="el-GR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230" y="1456308"/>
            <a:ext cx="188214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5398" y="1456308"/>
            <a:ext cx="1956435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7526" y="1456308"/>
            <a:ext cx="237744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654" y="1651917"/>
            <a:ext cx="240220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1578" y="2842691"/>
            <a:ext cx="538638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8927" y="3146538"/>
            <a:ext cx="4432935" cy="378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3490" y="4336628"/>
            <a:ext cx="1622108" cy="105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58" y="1785069"/>
            <a:ext cx="2971800" cy="296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thread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el-GR" dirty="0"/>
          </a:p>
        </p:txBody>
      </p:sp>
      <p:grpSp>
        <p:nvGrpSpPr>
          <p:cNvPr id="4" name="Group 3"/>
          <p:cNvGrpSpPr/>
          <p:nvPr/>
        </p:nvGrpSpPr>
        <p:grpSpPr>
          <a:xfrm>
            <a:off x="6444208" y="2996952"/>
            <a:ext cx="2304256" cy="648072"/>
            <a:chOff x="5652120" y="4809852"/>
            <a:chExt cx="1368152" cy="350416"/>
          </a:xfrm>
        </p:grpSpPr>
        <p:sp>
          <p:nvSpPr>
            <p:cNvPr id="5" name="Rectangle 4"/>
            <p:cNvSpPr/>
            <p:nvPr/>
          </p:nvSpPr>
          <p:spPr>
            <a:xfrm>
              <a:off x="5652120" y="4857700"/>
              <a:ext cx="1368152" cy="25504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smtClean="0">
                  <a:solidFill>
                    <a:schemeClr val="tx1"/>
                  </a:solidFill>
                </a:rPr>
                <a:t>END-THREAD-OPEN</a:t>
              </a:r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" name="Ellipse 37"/>
            <p:cNvSpPr/>
            <p:nvPr/>
          </p:nvSpPr>
          <p:spPr>
            <a:xfrm>
              <a:off x="5724128" y="4809852"/>
              <a:ext cx="1224136" cy="3504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37792" y="1556792"/>
            <a:ext cx="3598304" cy="6835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CHOOSE A PAIR OF OPTIONS: </a:t>
            </a:r>
            <a:r>
              <a:rPr lang="fr-FR" b="1" dirty="0" err="1" smtClean="0">
                <a:solidFill>
                  <a:schemeClr val="tx1"/>
                </a:solidFill>
              </a:rPr>
              <a:t>O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i</a:t>
            </a:r>
            <a:r>
              <a:rPr lang="fr-FR" b="1" baseline="-25000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dirty="0" err="1" smtClean="0">
                <a:solidFill>
                  <a:schemeClr val="tx1"/>
                </a:solidFill>
              </a:rPr>
              <a:t>O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j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from</a:t>
            </a:r>
            <a:r>
              <a:rPr lang="fr-FR" b="1" dirty="0" smtClean="0">
                <a:solidFill>
                  <a:schemeClr val="tx1"/>
                </a:solidFill>
              </a:rPr>
              <a:t> WP1)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540" y="2456400"/>
            <a:ext cx="2664296" cy="17646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CHOOSE SET OF CONDITIONS C</a:t>
            </a:r>
            <a:r>
              <a:rPr lang="fr-FR" b="1" baseline="-25000" smtClean="0">
                <a:solidFill>
                  <a:schemeClr val="tx1"/>
                </a:solidFill>
              </a:rPr>
              <a:t>i</a:t>
            </a:r>
            <a:r>
              <a:rPr lang="fr-FR" b="1" smtClean="0">
                <a:solidFill>
                  <a:schemeClr val="tx1"/>
                </a:solidFill>
              </a:rPr>
              <a:t>, </a:t>
            </a:r>
            <a:r>
              <a:rPr lang="fr-FR" b="1" err="1" smtClean="0">
                <a:solidFill>
                  <a:schemeClr val="tx1"/>
                </a:solidFill>
              </a:rPr>
              <a:t>C</a:t>
            </a:r>
            <a:r>
              <a:rPr lang="fr-FR" b="1" baseline="-25000" err="1" smtClean="0">
                <a:solidFill>
                  <a:schemeClr val="tx1"/>
                </a:solidFill>
              </a:rPr>
              <a:t>j</a:t>
            </a:r>
            <a:r>
              <a:rPr lang="fr-FR" b="1" baseline="-25000" smtClean="0">
                <a:solidFill>
                  <a:schemeClr val="tx1"/>
                </a:solidFill>
              </a:rPr>
              <a:t> </a:t>
            </a:r>
            <a:r>
              <a:rPr lang="fr-FR" b="1" smtClean="0">
                <a:solidFill>
                  <a:schemeClr val="tx1"/>
                </a:solidFill>
              </a:rPr>
              <a:t>s.t. </a:t>
            </a:r>
          </a:p>
          <a:p>
            <a:pPr algn="ctr"/>
            <a:r>
              <a:rPr lang="fr-FR" b="1" smtClean="0">
                <a:solidFill>
                  <a:schemeClr val="tx1"/>
                </a:solidFill>
              </a:rPr>
              <a:t>Choose O</a:t>
            </a:r>
            <a:r>
              <a:rPr lang="fr-FR" b="1" baseline="-25000" smtClean="0">
                <a:solidFill>
                  <a:schemeClr val="tx1"/>
                </a:solidFill>
              </a:rPr>
              <a:t>i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 when</a:t>
            </a:r>
            <a:r>
              <a:rPr lang="fr-FR" b="1" smtClean="0">
                <a:solidFill>
                  <a:schemeClr val="tx1"/>
                </a:solidFill>
              </a:rPr>
              <a:t> C</a:t>
            </a:r>
            <a:r>
              <a:rPr lang="fr-FR" b="1" baseline="-25000" smtClean="0">
                <a:solidFill>
                  <a:schemeClr val="tx1"/>
                </a:solidFill>
              </a:rPr>
              <a:t>i</a:t>
            </a:r>
            <a:r>
              <a:rPr lang="fr-FR" b="1" smtClean="0">
                <a:solidFill>
                  <a:schemeClr val="tx1"/>
                </a:solidFill>
              </a:rPr>
              <a:t>, 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 choose </a:t>
            </a:r>
            <a:r>
              <a:rPr lang="fr-FR" b="1" smtClean="0">
                <a:solidFill>
                  <a:schemeClr val="tx1"/>
                </a:solidFill>
              </a:rPr>
              <a:t>O</a:t>
            </a:r>
            <a:r>
              <a:rPr lang="fr-FR" b="1" baseline="-25000" smtClean="0">
                <a:solidFill>
                  <a:schemeClr val="tx1"/>
                </a:solidFill>
              </a:rPr>
              <a:t>j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 when</a:t>
            </a:r>
            <a:r>
              <a:rPr lang="fr-FR" b="1" smtClean="0">
                <a:solidFill>
                  <a:schemeClr val="tx1"/>
                </a:solidFill>
              </a:rPr>
              <a:t> </a:t>
            </a:r>
            <a:r>
              <a:rPr lang="fr-FR" b="1" err="1" smtClean="0">
                <a:solidFill>
                  <a:schemeClr val="tx1"/>
                </a:solidFill>
              </a:rPr>
              <a:t>C</a:t>
            </a:r>
            <a:r>
              <a:rPr lang="fr-FR" b="1" baseline="-25000" err="1" smtClean="0">
                <a:solidFill>
                  <a:schemeClr val="tx1"/>
                </a:solidFill>
              </a:rPr>
              <a:t>j</a:t>
            </a:r>
            <a:r>
              <a:rPr lang="fr-FR" b="1" baseline="-2500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smtClean="0">
                <a:solidFill>
                  <a:schemeClr val="tx1"/>
                </a:solidFill>
                <a:sym typeface="Symbol"/>
              </a:rPr>
              <a:t></a:t>
            </a:r>
            <a:r>
              <a:rPr lang="fr-FR" b="1" smtClean="0">
                <a:solidFill>
                  <a:schemeClr val="tx1"/>
                </a:solidFill>
              </a:rPr>
              <a:t> S</a:t>
            </a:r>
            <a:r>
              <a:rPr lang="fr-FR" b="1" baseline="30000" smtClean="0">
                <a:solidFill>
                  <a:schemeClr val="tx1"/>
                </a:solidFill>
              </a:rPr>
              <a:t>1</a:t>
            </a:r>
            <a:r>
              <a:rPr lang="fr-FR" b="1" smtClean="0">
                <a:solidFill>
                  <a:schemeClr val="tx1"/>
                </a:solidFill>
              </a:rPr>
              <a:t>= C</a:t>
            </a:r>
            <a:r>
              <a:rPr lang="fr-FR" b="1" baseline="-25000" smtClean="0">
                <a:solidFill>
                  <a:schemeClr val="tx1"/>
                </a:solidFill>
              </a:rPr>
              <a:t>i 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</a:t>
            </a:r>
            <a:r>
              <a:rPr lang="fr-FR" b="1" baseline="-25000" smtClean="0">
                <a:solidFill>
                  <a:schemeClr val="tx1"/>
                </a:solidFill>
              </a:rPr>
              <a:t> </a:t>
            </a:r>
            <a:r>
              <a:rPr lang="fr-FR" b="1" err="1" smtClean="0">
                <a:solidFill>
                  <a:schemeClr val="tx1"/>
                </a:solidFill>
              </a:rPr>
              <a:t>C</a:t>
            </a:r>
            <a:r>
              <a:rPr lang="fr-FR" b="1" baseline="-25000" err="1" smtClean="0">
                <a:solidFill>
                  <a:schemeClr val="tx1"/>
                </a:solidFill>
              </a:rPr>
              <a:t>j</a:t>
            </a:r>
            <a:r>
              <a:rPr lang="fr-FR" b="1" baseline="-25000" smtClean="0">
                <a:solidFill>
                  <a:schemeClr val="tx1"/>
                </a:solidFill>
              </a:rPr>
              <a:t>  </a:t>
            </a:r>
            <a:r>
              <a:rPr lang="fr-FR" b="1" smtClean="0">
                <a:solidFill>
                  <a:schemeClr val="tx1"/>
                </a:solidFill>
              </a:rPr>
              <a:t>is consistent</a:t>
            </a:r>
            <a:endParaRPr lang="fr-FR" b="1" baseline="30000">
              <a:solidFill>
                <a:schemeClr val="tx1"/>
              </a:solidFill>
            </a:endParaRPr>
          </a:p>
          <a:p>
            <a:pPr algn="ctr"/>
            <a:r>
              <a:rPr lang="fr-FR" b="1" smtClean="0">
                <a:solidFill>
                  <a:schemeClr val="tx1"/>
                </a:solidFill>
              </a:rPr>
              <a:t>(from WP4)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085184"/>
            <a:ext cx="4536504" cy="144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CHOOSE  CONDITIONS </a:t>
            </a:r>
            <a:r>
              <a:rPr lang="fr-FR" b="1" dirty="0" err="1" smtClean="0">
                <a:solidFill>
                  <a:schemeClr val="tx1"/>
                </a:solidFill>
              </a:rPr>
              <a:t>C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ij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dirty="0" err="1" smtClean="0">
                <a:solidFill>
                  <a:schemeClr val="tx1"/>
                </a:solidFill>
              </a:rPr>
              <a:t>C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ji</a:t>
            </a:r>
            <a:r>
              <a:rPr lang="fr-FR" b="1" baseline="-25000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s.t. </a:t>
            </a:r>
          </a:p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O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i</a:t>
            </a:r>
            <a:r>
              <a:rPr lang="fr-FR" b="1" baseline="-25000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≻</a:t>
            </a:r>
            <a:r>
              <a:rPr lang="fr-FR" b="1" dirty="0" err="1" smtClean="0">
                <a:solidFill>
                  <a:schemeClr val="tx1"/>
                </a:solidFill>
              </a:rPr>
              <a:t>O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j</a:t>
            </a:r>
            <a:r>
              <a:rPr lang="fr-FR" b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sym typeface="Symbol"/>
              </a:rPr>
              <a:t>when</a:t>
            </a:r>
            <a:r>
              <a:rPr lang="fr-FR" b="1" dirty="0" smtClean="0">
                <a:solidFill>
                  <a:schemeClr val="tx1"/>
                </a:solidFill>
              </a:rPr>
              <a:t> S</a:t>
            </a:r>
            <a:r>
              <a:rPr lang="fr-FR" b="1" baseline="30000" dirty="0" smtClean="0">
                <a:solidFill>
                  <a:schemeClr val="tx1"/>
                </a:solidFill>
              </a:rPr>
              <a:t>K</a:t>
            </a:r>
            <a:r>
              <a:rPr lang="fr-FR" b="1" dirty="0" smtClean="0">
                <a:solidFill>
                  <a:schemeClr val="tx1"/>
                </a:solidFill>
                <a:sym typeface="Symbol"/>
              </a:rPr>
              <a:t>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</a:t>
            </a:r>
            <a:r>
              <a:rPr lang="fr-FR" b="1" baseline="30000" dirty="0" err="1" smtClean="0">
                <a:solidFill>
                  <a:schemeClr val="tx1"/>
                </a:solidFill>
              </a:rPr>
              <a:t>K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ij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is</a:t>
            </a:r>
            <a:r>
              <a:rPr lang="fr-FR" b="1" dirty="0" smtClean="0">
                <a:solidFill>
                  <a:schemeClr val="tx1"/>
                </a:solidFill>
              </a:rPr>
              <a:t> consistent</a:t>
            </a:r>
          </a:p>
          <a:p>
            <a:pPr algn="ctr"/>
            <a:r>
              <a:rPr lang="fr-FR" b="1" dirty="0" err="1" smtClean="0">
                <a:solidFill>
                  <a:schemeClr val="tx1"/>
                </a:solidFill>
              </a:rPr>
              <a:t>O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j</a:t>
            </a:r>
            <a:r>
              <a:rPr lang="fr-FR" b="1" baseline="-25000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≻</a:t>
            </a:r>
            <a:r>
              <a:rPr lang="fr-FR" b="1" dirty="0" err="1" smtClean="0">
                <a:solidFill>
                  <a:schemeClr val="tx1"/>
                </a:solidFill>
              </a:rPr>
              <a:t>O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i</a:t>
            </a:r>
            <a:r>
              <a:rPr lang="fr-FR" b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sym typeface="Symbol"/>
              </a:rPr>
              <a:t>when</a:t>
            </a:r>
            <a:r>
              <a:rPr lang="fr-FR" b="1" dirty="0" smtClean="0">
                <a:solidFill>
                  <a:schemeClr val="tx1"/>
                </a:solidFill>
              </a:rPr>
              <a:t> S</a:t>
            </a:r>
            <a:r>
              <a:rPr lang="fr-FR" b="1" baseline="30000" dirty="0" smtClean="0">
                <a:solidFill>
                  <a:schemeClr val="tx1"/>
                </a:solidFill>
              </a:rPr>
              <a:t>K</a:t>
            </a:r>
            <a:r>
              <a:rPr lang="fr-FR" b="1" dirty="0" smtClean="0">
                <a:solidFill>
                  <a:schemeClr val="tx1"/>
                </a:solidFill>
                <a:sym typeface="Symbol"/>
              </a:rPr>
              <a:t>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</a:t>
            </a:r>
            <a:r>
              <a:rPr lang="fr-FR" b="1" baseline="30000" dirty="0" err="1" smtClean="0">
                <a:solidFill>
                  <a:schemeClr val="tx1"/>
                </a:solidFill>
              </a:rPr>
              <a:t>K</a:t>
            </a:r>
            <a:r>
              <a:rPr lang="fr-FR" b="1" baseline="-25000" dirty="0" err="1" smtClean="0">
                <a:solidFill>
                  <a:schemeClr val="tx1"/>
                </a:solidFill>
              </a:rPr>
              <a:t>ji</a:t>
            </a:r>
            <a:r>
              <a:rPr lang="fr-FR" b="1" baseline="-25000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is</a:t>
            </a:r>
            <a:r>
              <a:rPr lang="fr-FR" b="1" dirty="0" smtClean="0">
                <a:solidFill>
                  <a:schemeClr val="tx1"/>
                </a:solidFill>
              </a:rPr>
              <a:t> consistent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from</a:t>
            </a:r>
            <a:r>
              <a:rPr lang="fr-FR" b="1" dirty="0" smtClean="0">
                <a:solidFill>
                  <a:schemeClr val="tx1"/>
                </a:solidFill>
              </a:rPr>
              <a:t> WP3, </a:t>
            </a:r>
            <a:r>
              <a:rPr lang="fr-FR" b="1" dirty="0" err="1" smtClean="0">
                <a:solidFill>
                  <a:schemeClr val="tx1"/>
                </a:solidFill>
              </a:rPr>
              <a:t>level</a:t>
            </a:r>
            <a:r>
              <a:rPr lang="fr-FR" b="1" dirty="0" smtClean="0">
                <a:solidFill>
                  <a:schemeClr val="tx1"/>
                </a:solidFill>
              </a:rPr>
              <a:t> K)</a:t>
            </a:r>
          </a:p>
        </p:txBody>
      </p:sp>
      <p:sp>
        <p:nvSpPr>
          <p:cNvPr id="10" name="Organigramme : Décision 13"/>
          <p:cNvSpPr/>
          <p:nvPr/>
        </p:nvSpPr>
        <p:spPr>
          <a:xfrm>
            <a:off x="4139952" y="2348880"/>
            <a:ext cx="3312368" cy="463798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err="1" smtClean="0">
                <a:solidFill>
                  <a:schemeClr val="tx1"/>
                </a:solidFill>
              </a:rPr>
              <a:t>C</a:t>
            </a:r>
            <a:r>
              <a:rPr lang="fr-FR" b="1" baseline="-25000" err="1" smtClean="0">
                <a:solidFill>
                  <a:schemeClr val="tx1"/>
                </a:solidFill>
              </a:rPr>
              <a:t>ij</a:t>
            </a:r>
            <a:r>
              <a:rPr lang="fr-FR" b="1" smtClean="0">
                <a:solidFill>
                  <a:schemeClr val="tx1"/>
                </a:solidFill>
              </a:rPr>
              <a:t>=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</a:t>
            </a:r>
            <a:r>
              <a:rPr lang="fr-FR" b="1" smtClean="0">
                <a:solidFill>
                  <a:schemeClr val="tx1"/>
                </a:solidFill>
              </a:rPr>
              <a:t> 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</a:t>
            </a:r>
            <a:r>
              <a:rPr lang="fr-FR" b="1" smtClean="0">
                <a:solidFill>
                  <a:schemeClr val="tx1"/>
                </a:solidFill>
              </a:rPr>
              <a:t> </a:t>
            </a:r>
            <a:r>
              <a:rPr lang="fr-FR" b="1" err="1" smtClean="0">
                <a:solidFill>
                  <a:schemeClr val="tx1"/>
                </a:solidFill>
              </a:rPr>
              <a:t>C</a:t>
            </a:r>
            <a:r>
              <a:rPr lang="fr-FR" b="1" baseline="-25000" err="1" smtClean="0">
                <a:solidFill>
                  <a:schemeClr val="tx1"/>
                </a:solidFill>
              </a:rPr>
              <a:t>ji</a:t>
            </a:r>
            <a:r>
              <a:rPr lang="fr-FR" b="1" smtClean="0">
                <a:solidFill>
                  <a:schemeClr val="tx1"/>
                </a:solidFill>
              </a:rPr>
              <a:t> =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</a:t>
            </a:r>
            <a:r>
              <a:rPr lang="fr-FR" b="1" baseline="-25000" smtClean="0">
                <a:solidFill>
                  <a:schemeClr val="tx1"/>
                </a:solidFill>
              </a:rPr>
              <a:t> </a:t>
            </a:r>
            <a:endParaRPr lang="fr-FR" b="1"/>
          </a:p>
        </p:txBody>
      </p:sp>
      <p:sp>
        <p:nvSpPr>
          <p:cNvPr id="11" name="Rectangle 10"/>
          <p:cNvSpPr/>
          <p:nvPr/>
        </p:nvSpPr>
        <p:spPr>
          <a:xfrm>
            <a:off x="5076056" y="3645024"/>
            <a:ext cx="1190228" cy="3775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K=K+1 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4416575"/>
            <a:ext cx="864096" cy="3805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K=1 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4293096"/>
            <a:ext cx="2475892" cy="5433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S</a:t>
            </a:r>
            <a:r>
              <a:rPr lang="fr-FR" b="1" baseline="30000" smtClean="0">
                <a:solidFill>
                  <a:schemeClr val="tx1"/>
                </a:solidFill>
              </a:rPr>
              <a:t>K </a:t>
            </a:r>
            <a:r>
              <a:rPr lang="fr-FR" b="1" smtClean="0">
                <a:solidFill>
                  <a:schemeClr val="tx1"/>
                </a:solidFill>
              </a:rPr>
              <a:t>=S</a:t>
            </a:r>
            <a:r>
              <a:rPr lang="fr-FR" b="1" baseline="30000" smtClean="0">
                <a:solidFill>
                  <a:schemeClr val="tx1"/>
                </a:solidFill>
              </a:rPr>
              <a:t>K-1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</a:t>
            </a:r>
            <a:r>
              <a:rPr lang="fr-FR" b="1" smtClean="0">
                <a:solidFill>
                  <a:schemeClr val="tx1"/>
                </a:solidFill>
              </a:rPr>
              <a:t> C</a:t>
            </a:r>
            <a:r>
              <a:rPr lang="fr-FR" b="1" baseline="30000" smtClean="0">
                <a:solidFill>
                  <a:schemeClr val="tx1"/>
                </a:solidFill>
              </a:rPr>
              <a:t>K-1</a:t>
            </a:r>
            <a:r>
              <a:rPr lang="fr-FR" b="1" baseline="-25000" smtClean="0">
                <a:solidFill>
                  <a:schemeClr val="tx1"/>
                </a:solidFill>
              </a:rPr>
              <a:t>ij </a:t>
            </a:r>
            <a:r>
              <a:rPr lang="fr-FR" b="1" smtClean="0">
                <a:solidFill>
                  <a:schemeClr val="tx1"/>
                </a:solidFill>
                <a:sym typeface="Symbol"/>
              </a:rPr>
              <a:t></a:t>
            </a:r>
            <a:r>
              <a:rPr lang="fr-FR" b="1" smtClean="0">
                <a:solidFill>
                  <a:schemeClr val="tx1"/>
                </a:solidFill>
              </a:rPr>
              <a:t> C</a:t>
            </a:r>
            <a:r>
              <a:rPr lang="fr-FR" b="1" baseline="30000" smtClean="0">
                <a:solidFill>
                  <a:schemeClr val="tx1"/>
                </a:solidFill>
              </a:rPr>
              <a:t>K-1</a:t>
            </a:r>
            <a:r>
              <a:rPr lang="fr-FR" b="1" baseline="-25000" smtClean="0">
                <a:solidFill>
                  <a:schemeClr val="tx1"/>
                </a:solidFill>
              </a:rPr>
              <a:t>ji</a:t>
            </a:r>
            <a:r>
              <a:rPr lang="fr-FR" b="1" smtClean="0">
                <a:solidFill>
                  <a:schemeClr val="tx1"/>
                </a:solidFill>
              </a:rPr>
              <a:t> 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4" name="Organigramme : Décision 18"/>
          <p:cNvSpPr/>
          <p:nvPr/>
        </p:nvSpPr>
        <p:spPr>
          <a:xfrm>
            <a:off x="5796136" y="5506346"/>
            <a:ext cx="2952328" cy="576064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S</a:t>
            </a:r>
            <a:r>
              <a:rPr lang="fr-FR" b="1" baseline="30000" smtClean="0">
                <a:solidFill>
                  <a:schemeClr val="tx1"/>
                </a:solidFill>
              </a:rPr>
              <a:t>K </a:t>
            </a:r>
            <a:r>
              <a:rPr lang="fr-FR" b="1" smtClean="0">
                <a:solidFill>
                  <a:schemeClr val="tx1"/>
                </a:solidFill>
              </a:rPr>
              <a:t>consistent</a:t>
            </a:r>
            <a:endParaRPr lang="fr-FR" b="1"/>
          </a:p>
        </p:txBody>
      </p:sp>
      <p:cxnSp>
        <p:nvCxnSpPr>
          <p:cNvPr id="15" name="Connecteur en angle 20"/>
          <p:cNvCxnSpPr>
            <a:stCxn id="10" idx="3"/>
            <a:endCxn id="6" idx="0"/>
          </p:cNvCxnSpPr>
          <p:nvPr/>
        </p:nvCxnSpPr>
        <p:spPr>
          <a:xfrm>
            <a:off x="7452320" y="2580779"/>
            <a:ext cx="144017" cy="416173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34"/>
          <p:cNvCxnSpPr>
            <a:stCxn id="14" idx="1"/>
            <a:endCxn id="9" idx="3"/>
          </p:cNvCxnSpPr>
          <p:nvPr/>
        </p:nvCxnSpPr>
        <p:spPr>
          <a:xfrm rot="10800000" flipV="1">
            <a:off x="5076056" y="5794378"/>
            <a:ext cx="720080" cy="10886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37"/>
          <p:cNvSpPr/>
          <p:nvPr/>
        </p:nvSpPr>
        <p:spPr>
          <a:xfrm>
            <a:off x="35496" y="1717173"/>
            <a:ext cx="1296144" cy="3436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chemeClr val="tx1"/>
                </a:solidFill>
              </a:rPr>
              <a:t>START</a:t>
            </a:r>
            <a:endParaRPr lang="fr-FR" b="1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41"/>
          <p:cNvCxnSpPr>
            <a:stCxn id="7" idx="2"/>
          </p:cNvCxnSpPr>
          <p:nvPr/>
        </p:nvCxnSpPr>
        <p:spPr>
          <a:xfrm flipH="1">
            <a:off x="2970868" y="2240376"/>
            <a:ext cx="666076" cy="2160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50"/>
          <p:cNvCxnSpPr>
            <a:stCxn id="8" idx="2"/>
            <a:endCxn id="12" idx="0"/>
          </p:cNvCxnSpPr>
          <p:nvPr/>
        </p:nvCxnSpPr>
        <p:spPr>
          <a:xfrm flipH="1">
            <a:off x="2195736" y="4221088"/>
            <a:ext cx="16952" cy="1954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53"/>
          <p:cNvCxnSpPr>
            <a:stCxn id="12" idx="2"/>
            <a:endCxn id="9" idx="0"/>
          </p:cNvCxnSpPr>
          <p:nvPr/>
        </p:nvCxnSpPr>
        <p:spPr>
          <a:xfrm>
            <a:off x="2195736" y="4797152"/>
            <a:ext cx="612068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55"/>
          <p:cNvCxnSpPr>
            <a:stCxn id="10" idx="2"/>
            <a:endCxn id="11" idx="0"/>
          </p:cNvCxnSpPr>
          <p:nvPr/>
        </p:nvCxnSpPr>
        <p:spPr>
          <a:xfrm flipH="1">
            <a:off x="5671170" y="2812678"/>
            <a:ext cx="124966" cy="8323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57"/>
          <p:cNvCxnSpPr>
            <a:stCxn id="11" idx="2"/>
            <a:endCxn id="13" idx="0"/>
          </p:cNvCxnSpPr>
          <p:nvPr/>
        </p:nvCxnSpPr>
        <p:spPr>
          <a:xfrm flipH="1">
            <a:off x="5377898" y="4022545"/>
            <a:ext cx="293272" cy="2705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59"/>
          <p:cNvCxnSpPr>
            <a:stCxn id="13" idx="2"/>
            <a:endCxn id="14" idx="0"/>
          </p:cNvCxnSpPr>
          <p:nvPr/>
        </p:nvCxnSpPr>
        <p:spPr>
          <a:xfrm>
            <a:off x="5377898" y="4836429"/>
            <a:ext cx="1894402" cy="6699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61"/>
          <p:cNvCxnSpPr>
            <a:stCxn id="17" idx="6"/>
            <a:endCxn id="7" idx="1"/>
          </p:cNvCxnSpPr>
          <p:nvPr/>
        </p:nvCxnSpPr>
        <p:spPr>
          <a:xfrm>
            <a:off x="1331640" y="1889011"/>
            <a:ext cx="506152" cy="95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62"/>
          <p:cNvSpPr txBox="1"/>
          <p:nvPr/>
        </p:nvSpPr>
        <p:spPr>
          <a:xfrm>
            <a:off x="7380312" y="2132856"/>
            <a:ext cx="90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YES</a:t>
            </a:r>
            <a:endParaRPr lang="fr-FR"/>
          </a:p>
        </p:txBody>
      </p:sp>
      <p:sp>
        <p:nvSpPr>
          <p:cNvPr id="27" name="ZoneTexte 63"/>
          <p:cNvSpPr txBox="1"/>
          <p:nvPr/>
        </p:nvSpPr>
        <p:spPr>
          <a:xfrm>
            <a:off x="5508104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NO</a:t>
            </a:r>
            <a:endParaRPr lang="fr-FR"/>
          </a:p>
        </p:txBody>
      </p:sp>
      <p:sp>
        <p:nvSpPr>
          <p:cNvPr id="28" name="ZoneTexte 66"/>
          <p:cNvSpPr txBox="1"/>
          <p:nvPr/>
        </p:nvSpPr>
        <p:spPr>
          <a:xfrm>
            <a:off x="5364088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YES</a:t>
            </a:r>
            <a:endParaRPr lang="fr-FR"/>
          </a:p>
        </p:txBody>
      </p:sp>
      <p:sp>
        <p:nvSpPr>
          <p:cNvPr id="29" name="ZoneTexte 67"/>
          <p:cNvSpPr txBox="1"/>
          <p:nvPr/>
        </p:nvSpPr>
        <p:spPr>
          <a:xfrm>
            <a:off x="7884368" y="48691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NO</a:t>
            </a:r>
            <a:endParaRPr lang="fr-FR"/>
          </a:p>
        </p:txBody>
      </p:sp>
      <p:cxnSp>
        <p:nvCxnSpPr>
          <p:cNvPr id="30" name="Connecteur en angle 20"/>
          <p:cNvCxnSpPr>
            <a:stCxn id="14" idx="3"/>
            <a:endCxn id="33" idx="4"/>
          </p:cNvCxnSpPr>
          <p:nvPr/>
        </p:nvCxnSpPr>
        <p:spPr>
          <a:xfrm flipH="1" flipV="1">
            <a:off x="7776356" y="4509120"/>
            <a:ext cx="972108" cy="1285258"/>
          </a:xfrm>
          <a:prstGeom prst="bentConnector4">
            <a:avLst>
              <a:gd name="adj1" fmla="val -23516"/>
              <a:gd name="adj2" fmla="val 61205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6516216" y="3789040"/>
            <a:ext cx="2520280" cy="720080"/>
            <a:chOff x="5652120" y="5260950"/>
            <a:chExt cx="1368152" cy="350416"/>
          </a:xfrm>
        </p:grpSpPr>
        <p:sp>
          <p:nvSpPr>
            <p:cNvPr id="32" name="Rectangle 31"/>
            <p:cNvSpPr/>
            <p:nvPr/>
          </p:nvSpPr>
          <p:spPr>
            <a:xfrm>
              <a:off x="5652120" y="5301208"/>
              <a:ext cx="1368152" cy="25504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smtClean="0">
                  <a:solidFill>
                    <a:schemeClr val="tx1"/>
                  </a:solidFill>
                </a:rPr>
                <a:t>END-THREAD-FINAL</a:t>
              </a:r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3" name="Ellipse 37"/>
            <p:cNvSpPr/>
            <p:nvPr/>
          </p:nvSpPr>
          <p:spPr>
            <a:xfrm>
              <a:off x="5724128" y="5260950"/>
              <a:ext cx="1224136" cy="3504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Connecteur en angle 34"/>
          <p:cNvCxnSpPr>
            <a:endCxn id="10" idx="1"/>
          </p:cNvCxnSpPr>
          <p:nvPr/>
        </p:nvCxnSpPr>
        <p:spPr>
          <a:xfrm rot="5400000" flipH="1" flipV="1">
            <a:off x="2815742" y="3688966"/>
            <a:ext cx="2432397" cy="216024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2391</TotalTime>
  <Words>1389</Words>
  <Application>Microsoft Office PowerPoint</Application>
  <PresentationFormat>On-screen Show (4:3)</PresentationFormat>
  <Paragraphs>246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Waveform</vt:lpstr>
      <vt:lpstr>Gorgias­B  Argumentation in Practice</vt:lpstr>
      <vt:lpstr>Contents</vt:lpstr>
      <vt:lpstr>Motivation</vt:lpstr>
      <vt:lpstr>Example application policy</vt:lpstr>
      <vt:lpstr>Seller Agent</vt:lpstr>
      <vt:lpstr>SoDA methodology</vt:lpstr>
      <vt:lpstr>SoDA methodological process</vt:lpstr>
      <vt:lpstr>The methodology activities</vt:lpstr>
      <vt:lpstr>The thread generation process</vt:lpstr>
      <vt:lpstr>Cognitive Assistants Call Assistant Demo</vt:lpstr>
      <vt:lpstr>Cognitive Call Assistant Demo</vt:lpstr>
      <vt:lpstr>Cognitive Assistants </vt:lpstr>
      <vt:lpstr>Seller Agent Gorgias Code</vt:lpstr>
      <vt:lpstr>Algorithm for generating Argumentation Gorgias Code</vt:lpstr>
      <vt:lpstr>Argumentation in Gorgias</vt:lpstr>
      <vt:lpstr>Argumentation in Gorgias</vt:lpstr>
      <vt:lpstr>Argumentation framework of LPwNF</vt:lpstr>
      <vt:lpstr>Argumentation framework of LPwNF</vt:lpstr>
      <vt:lpstr>Temporal Reasoning  (Reasoning about Actions)</vt:lpstr>
      <vt:lpstr> Example – Vaccinations Demo Gorgias </vt:lpstr>
      <vt:lpstr>The Gorgias System</vt:lpstr>
      <vt:lpstr>Applications of Gorgias (2003- …)</vt:lpstr>
      <vt:lpstr>The Gorgias-B web site</vt:lpstr>
      <vt:lpstr>Applications</vt:lpstr>
      <vt:lpstr>Find out more</vt:lpstr>
      <vt:lpstr>Conclusions </vt:lpstr>
      <vt:lpstr>Cognitive Assistants via Argumentation </vt:lpstr>
      <vt:lpstr>Future Work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Nikos</dc:creator>
  <cp:lastModifiedBy>antonis</cp:lastModifiedBy>
  <cp:revision>99</cp:revision>
  <dcterms:created xsi:type="dcterms:W3CDTF">2016-06-17T15:33:02Z</dcterms:created>
  <dcterms:modified xsi:type="dcterms:W3CDTF">2016-07-07T13:06:53Z</dcterms:modified>
</cp:coreProperties>
</file>